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charts/chart1.xml" ContentType="application/vnd.openxmlformats-officedocument.drawingml.chart+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0.xml" ContentType="application/vnd.openxmlformats-officedocument.presentationml.notesSlide+xml"/>
  <Override PartName="/ppt/charts/chart3.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charts/chart4.xml" ContentType="application/vnd.openxmlformats-officedocument.drawingml.chart+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handoutMasterIdLst>
    <p:handoutMasterId r:id="rId16"/>
  </p:handoutMasterIdLst>
  <p:sldIdLst>
    <p:sldId id="259" r:id="rId2"/>
    <p:sldId id="261" r:id="rId3"/>
    <p:sldId id="262" r:id="rId4"/>
    <p:sldId id="277" r:id="rId5"/>
    <p:sldId id="263" r:id="rId6"/>
    <p:sldId id="272" r:id="rId7"/>
    <p:sldId id="266" r:id="rId8"/>
    <p:sldId id="267" r:id="rId9"/>
    <p:sldId id="273" r:id="rId10"/>
    <p:sldId id="275" r:id="rId11"/>
    <p:sldId id="276" r:id="rId12"/>
    <p:sldId id="274"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832F5-EA01-48E5-B403-87E193F50680}">
          <p14:sldIdLst>
            <p14:sldId id="259"/>
          </p14:sldIdLst>
        </p14:section>
        <p14:section name="Project Overview" id="{087866C3-7028-482C-8D34-6BF5363FBD75}">
          <p14:sldIdLst>
            <p14:sldId id="261"/>
            <p14:sldId id="262"/>
          </p14:sldIdLst>
        </p14:section>
        <p14:section name="Status Update" id="{521DEF98-8796-4632-831A-16252E9A6054}">
          <p14:sldIdLst>
            <p14:sldId id="277"/>
            <p14:sldId id="263"/>
            <p14:sldId id="272"/>
            <p14:sldId id="266"/>
            <p14:sldId id="267"/>
            <p14:sldId id="273"/>
            <p14:sldId id="275"/>
            <p14:sldId id="276"/>
            <p14:sldId id="274"/>
            <p14:sldId id="26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0000"/>
    <a:srgbClr val="F7A52D"/>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85790" autoAdjust="0"/>
  </p:normalViewPr>
  <p:slideViewPr>
    <p:cSldViewPr>
      <p:cViewPr varScale="1">
        <p:scale>
          <a:sx n="59" d="100"/>
          <a:sy n="59" d="100"/>
        </p:scale>
        <p:origin x="-1734" y="-78"/>
      </p:cViewPr>
      <p:guideLst>
        <p:guide orient="horz" pos="2160"/>
        <p:guide orient="horz" pos="576"/>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
    </p:cViewPr>
  </p:sorterViewPr>
  <p:notesViewPr>
    <p:cSldViewPr>
      <p:cViewPr varScale="1">
        <p:scale>
          <a:sx n="65" d="100"/>
          <a:sy n="65" d="100"/>
        </p:scale>
        <p:origin x="-20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ordept\Documents\Classes\OA\OA%204202%20-%20Networks%20Flows%20and%20Graphs\Project\Project%20Output%20Analysi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pecial\mtyokele$\MyDocs\OA%204202-%20Networks\Final%20Project\max_flow\Project%20Output%20Analysi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pecial\mtyokele$\MyDocs\OA%204202-%20Networks\Final%20Project\max_flow\Project%20Output%20Analysi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pecial\mtyokele$\MyDocs\OA%204202-%20Networks\Final%20Project\max_flow\Project%20Output%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'1 Attacker'!$D$1</c:f>
              <c:strCache>
                <c:ptCount val="1"/>
                <c:pt idx="0">
                  <c:v>Flow of Goods</c:v>
                </c:pt>
              </c:strCache>
            </c:strRef>
          </c:tx>
          <c:spPr>
            <a:ln>
              <a:noFill/>
            </a:ln>
          </c:spPr>
          <c:marker>
            <c:symbol val="none"/>
          </c:marker>
          <c:cat>
            <c:numRef>
              <c:f>'1 Attacker'!$A$2:$A$12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'1 Attacker'!$D$2:$D$12</c:f>
              <c:numCache>
                <c:formatCode>General</c:formatCode>
                <c:ptCount val="11"/>
                <c:pt idx="0">
                  <c:v>56455.9</c:v>
                </c:pt>
                <c:pt idx="1">
                  <c:v>60480.1</c:v>
                </c:pt>
                <c:pt idx="2">
                  <c:v>61556.4</c:v>
                </c:pt>
                <c:pt idx="3">
                  <c:v>61837.599999999999</c:v>
                </c:pt>
                <c:pt idx="4">
                  <c:v>67219.3</c:v>
                </c:pt>
                <c:pt idx="5">
                  <c:v>68833.8</c:v>
                </c:pt>
                <c:pt idx="6">
                  <c:v>113554.2</c:v>
                </c:pt>
                <c:pt idx="7">
                  <c:v>123779.4</c:v>
                </c:pt>
                <c:pt idx="8">
                  <c:v>125394</c:v>
                </c:pt>
                <c:pt idx="9">
                  <c:v>129161.2</c:v>
                </c:pt>
                <c:pt idx="10">
                  <c:v>134969.4</c:v>
                </c:pt>
              </c:numCache>
            </c:numRef>
          </c:val>
          <c:smooth val="0"/>
        </c:ser>
        <c:ser>
          <c:idx val="1"/>
          <c:order val="1"/>
          <c:tx>
            <c:strRef>
              <c:f>'1 Attacker'!$E$1</c:f>
              <c:strCache>
                <c:ptCount val="1"/>
                <c:pt idx="0">
                  <c:v>Goods Stopped by Terrorist</c:v>
                </c:pt>
              </c:strCache>
            </c:strRef>
          </c:tx>
          <c:spPr>
            <a:ln>
              <a:noFill/>
            </a:ln>
          </c:spPr>
          <c:marker>
            <c:symbol val="none"/>
          </c:marker>
          <c:cat>
            <c:numRef>
              <c:f>'1 Attacker'!$A$2:$A$12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'1 Attacker'!$E$2:$E$12</c:f>
              <c:numCache>
                <c:formatCode>General</c:formatCode>
                <c:ptCount val="11"/>
                <c:pt idx="0">
                  <c:v>123779.4</c:v>
                </c:pt>
                <c:pt idx="1">
                  <c:v>119755.19999999998</c:v>
                </c:pt>
                <c:pt idx="2">
                  <c:v>118678.9</c:v>
                </c:pt>
                <c:pt idx="3">
                  <c:v>118397.69999999998</c:v>
                </c:pt>
                <c:pt idx="4">
                  <c:v>113015.99999999999</c:v>
                </c:pt>
                <c:pt idx="5" formatCode="0.0">
                  <c:v>111401.49999999999</c:v>
                </c:pt>
                <c:pt idx="6">
                  <c:v>66681.099999999991</c:v>
                </c:pt>
                <c:pt idx="7">
                  <c:v>56455.899999999994</c:v>
                </c:pt>
                <c:pt idx="8">
                  <c:v>54841.299999999988</c:v>
                </c:pt>
                <c:pt idx="9">
                  <c:v>51074.099999999991</c:v>
                </c:pt>
                <c:pt idx="10">
                  <c:v>45265.899999999994</c:v>
                </c:pt>
              </c:numCache>
            </c:numRef>
          </c:val>
          <c:smooth val="0"/>
        </c:ser>
        <c:dLbls>
          <c:showLegendKey val="0"/>
          <c:showVal val="0"/>
          <c:showCatName val="0"/>
          <c:showSerName val="0"/>
          <c:showPercent val="0"/>
          <c:showBubbleSize val="0"/>
        </c:dLbls>
        <c:marker val="1"/>
        <c:smooth val="0"/>
        <c:axId val="59009280"/>
        <c:axId val="59011456"/>
      </c:lineChart>
      <c:lineChart>
        <c:grouping val="standard"/>
        <c:varyColors val="0"/>
        <c:ser>
          <c:idx val="2"/>
          <c:order val="2"/>
          <c:tx>
            <c:strRef>
              <c:f>'1 Attacker'!$B$1</c:f>
              <c:strCache>
                <c:ptCount val="1"/>
                <c:pt idx="0">
                  <c:v>Arcs Attacked</c:v>
                </c:pt>
              </c:strCache>
            </c:strRef>
          </c:tx>
          <c:spPr>
            <a:ln>
              <a:noFill/>
            </a:ln>
          </c:spPr>
          <c:marker>
            <c:symbol val="none"/>
          </c:marker>
          <c:val>
            <c:numRef>
              <c:f>'1 Attacker'!$B$2:$B$12</c:f>
              <c:numCache>
                <c:formatCode>General</c:formatCode>
                <c:ptCount val="11"/>
                <c:pt idx="0">
                  <c:v>1</c:v>
                </c:pt>
                <c:pt idx="1">
                  <c:v>1</c:v>
                </c:pt>
                <c:pt idx="2">
                  <c:v>1</c:v>
                </c:pt>
                <c:pt idx="3">
                  <c:v>1</c:v>
                </c:pt>
                <c:pt idx="4">
                  <c:v>1</c:v>
                </c:pt>
                <c:pt idx="5">
                  <c:v>1</c:v>
                </c:pt>
                <c:pt idx="6">
                  <c:v>1</c:v>
                </c:pt>
                <c:pt idx="7">
                  <c:v>1</c:v>
                </c:pt>
                <c:pt idx="8">
                  <c:v>1</c:v>
                </c:pt>
                <c:pt idx="9">
                  <c:v>1</c:v>
                </c:pt>
                <c:pt idx="10">
                  <c:v>1</c:v>
                </c:pt>
              </c:numCache>
            </c:numRef>
          </c:val>
          <c:smooth val="0"/>
        </c:ser>
        <c:dLbls>
          <c:showLegendKey val="0"/>
          <c:showVal val="0"/>
          <c:showCatName val="0"/>
          <c:showSerName val="0"/>
          <c:showPercent val="0"/>
          <c:showBubbleSize val="0"/>
        </c:dLbls>
        <c:marker val="1"/>
        <c:smooth val="0"/>
        <c:axId val="59028224"/>
        <c:axId val="59013760"/>
      </c:lineChart>
      <c:catAx>
        <c:axId val="59009280"/>
        <c:scaling>
          <c:orientation val="minMax"/>
        </c:scaling>
        <c:delete val="0"/>
        <c:axPos val="b"/>
        <c:title>
          <c:tx>
            <c:rich>
              <a:bodyPr/>
              <a:lstStyle/>
              <a:p>
                <a:pPr>
                  <a:defRPr/>
                </a:pPr>
                <a:r>
                  <a:rPr lang="en-US"/>
                  <a:t>Number of Coast Guard Vessels</a:t>
                </a:r>
              </a:p>
            </c:rich>
          </c:tx>
          <c:layout/>
          <c:overlay val="0"/>
        </c:title>
        <c:numFmt formatCode="General" sourceLinked="1"/>
        <c:majorTickMark val="out"/>
        <c:minorTickMark val="none"/>
        <c:tickLblPos val="nextTo"/>
        <c:crossAx val="59011456"/>
        <c:crosses val="autoZero"/>
        <c:auto val="1"/>
        <c:lblAlgn val="ctr"/>
        <c:lblOffset val="100"/>
        <c:noMultiLvlLbl val="0"/>
      </c:catAx>
      <c:valAx>
        <c:axId val="59011456"/>
        <c:scaling>
          <c:orientation val="minMax"/>
          <c:min val="40000"/>
        </c:scaling>
        <c:delete val="0"/>
        <c:axPos val="l"/>
        <c:majorGridlines/>
        <c:title>
          <c:tx>
            <c:rich>
              <a:bodyPr rot="-5400000" vert="horz"/>
              <a:lstStyle/>
              <a:p>
                <a:pPr>
                  <a:defRPr/>
                </a:pPr>
                <a:r>
                  <a:rPr lang="en-US" dirty="0" smtClean="0"/>
                  <a:t>Total Goods</a:t>
                </a:r>
                <a:r>
                  <a:rPr lang="en-US" baseline="0" dirty="0" smtClean="0"/>
                  <a:t> </a:t>
                </a:r>
                <a:r>
                  <a:rPr lang="en-US" dirty="0"/>
                  <a:t>(tons x 1000)</a:t>
                </a:r>
              </a:p>
            </c:rich>
          </c:tx>
          <c:layout/>
          <c:overlay val="0"/>
        </c:title>
        <c:numFmt formatCode="General" sourceLinked="1"/>
        <c:majorTickMark val="out"/>
        <c:minorTickMark val="none"/>
        <c:tickLblPos val="nextTo"/>
        <c:crossAx val="59009280"/>
        <c:crosses val="autoZero"/>
        <c:crossBetween val="between"/>
        <c:dispUnits>
          <c:builtInUnit val="thousands"/>
        </c:dispUnits>
      </c:valAx>
      <c:valAx>
        <c:axId val="59013760"/>
        <c:scaling>
          <c:orientation val="minMax"/>
          <c:max val="4"/>
        </c:scaling>
        <c:delete val="0"/>
        <c:axPos val="r"/>
        <c:title>
          <c:tx>
            <c:rich>
              <a:bodyPr rot="-5400000" vert="horz"/>
              <a:lstStyle/>
              <a:p>
                <a:pPr>
                  <a:defRPr/>
                </a:pPr>
                <a:r>
                  <a:rPr lang="en-US" dirty="0"/>
                  <a:t>Number of </a:t>
                </a:r>
                <a:r>
                  <a:rPr lang="en-US" dirty="0" smtClean="0"/>
                  <a:t>Arcs</a:t>
                </a:r>
                <a:endParaRPr lang="en-US" dirty="0"/>
              </a:p>
            </c:rich>
          </c:tx>
          <c:layout/>
          <c:overlay val="0"/>
        </c:title>
        <c:numFmt formatCode="General" sourceLinked="1"/>
        <c:majorTickMark val="out"/>
        <c:minorTickMark val="none"/>
        <c:tickLblPos val="nextTo"/>
        <c:crossAx val="59028224"/>
        <c:crosses val="max"/>
        <c:crossBetween val="between"/>
        <c:majorUnit val="1"/>
        <c:minorUnit val="4.0000000000000008E-2"/>
      </c:valAx>
      <c:catAx>
        <c:axId val="59028224"/>
        <c:scaling>
          <c:orientation val="minMax"/>
        </c:scaling>
        <c:delete val="1"/>
        <c:axPos val="b"/>
        <c:majorTickMark val="out"/>
        <c:minorTickMark val="none"/>
        <c:tickLblPos val="nextTo"/>
        <c:crossAx val="59013760"/>
        <c:crosses val="autoZero"/>
        <c:auto val="1"/>
        <c:lblAlgn val="ctr"/>
        <c:lblOffset val="100"/>
        <c:noMultiLvlLbl val="0"/>
      </c:catAx>
    </c:plotArea>
    <c:legend>
      <c:legendPos val="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'2 Attackers'!$D$1</c:f>
              <c:strCache>
                <c:ptCount val="1"/>
                <c:pt idx="0">
                  <c:v>Flow of Goods</c:v>
                </c:pt>
              </c:strCache>
            </c:strRef>
          </c:tx>
          <c:spPr>
            <a:ln>
              <a:noFill/>
            </a:ln>
          </c:spPr>
          <c:marker>
            <c:symbol val="none"/>
          </c:marker>
          <c:cat>
            <c:numRef>
              <c:f>'2 Attackers'!$A$2:$A$7</c:f>
              <c:numCache>
                <c:formatCode>General</c:formatCode>
                <c:ptCount val="6"/>
                <c:pt idx="0">
                  <c:v>0</c:v>
                </c:pt>
                <c:pt idx="1">
                  <c:v>2</c:v>
                </c:pt>
                <c:pt idx="2">
                  <c:v>4</c:v>
                </c:pt>
                <c:pt idx="3">
                  <c:v>6</c:v>
                </c:pt>
                <c:pt idx="4">
                  <c:v>8</c:v>
                </c:pt>
                <c:pt idx="5">
                  <c:v>10</c:v>
                </c:pt>
              </c:numCache>
            </c:numRef>
          </c:cat>
          <c:val>
            <c:numRef>
              <c:f>'2 Attackers'!$D$2:$D$7</c:f>
              <c:numCache>
                <c:formatCode>General</c:formatCode>
                <c:ptCount val="6"/>
                <c:pt idx="0">
                  <c:v>0</c:v>
                </c:pt>
                <c:pt idx="1">
                  <c:v>2152.6999999999998</c:v>
                </c:pt>
                <c:pt idx="2">
                  <c:v>2152.6999999999998</c:v>
                </c:pt>
                <c:pt idx="3">
                  <c:v>3229</c:v>
                </c:pt>
                <c:pt idx="4">
                  <c:v>6996.2</c:v>
                </c:pt>
                <c:pt idx="5">
                  <c:v>10763.4</c:v>
                </c:pt>
              </c:numCache>
            </c:numRef>
          </c:val>
          <c:smooth val="0"/>
        </c:ser>
        <c:ser>
          <c:idx val="1"/>
          <c:order val="1"/>
          <c:tx>
            <c:strRef>
              <c:f>'2 Attackers'!$E$1</c:f>
              <c:strCache>
                <c:ptCount val="1"/>
                <c:pt idx="0">
                  <c:v>Goods Stopped by Terrorist</c:v>
                </c:pt>
              </c:strCache>
            </c:strRef>
          </c:tx>
          <c:spPr>
            <a:ln>
              <a:noFill/>
            </a:ln>
          </c:spPr>
          <c:marker>
            <c:symbol val="none"/>
          </c:marker>
          <c:cat>
            <c:numRef>
              <c:f>'2 Attackers'!$A$2:$A$7</c:f>
              <c:numCache>
                <c:formatCode>General</c:formatCode>
                <c:ptCount val="6"/>
                <c:pt idx="0">
                  <c:v>0</c:v>
                </c:pt>
                <c:pt idx="1">
                  <c:v>2</c:v>
                </c:pt>
                <c:pt idx="2">
                  <c:v>4</c:v>
                </c:pt>
                <c:pt idx="3">
                  <c:v>6</c:v>
                </c:pt>
                <c:pt idx="4">
                  <c:v>8</c:v>
                </c:pt>
                <c:pt idx="5">
                  <c:v>10</c:v>
                </c:pt>
              </c:numCache>
            </c:numRef>
          </c:cat>
          <c:val>
            <c:numRef>
              <c:f>'2 Attackers'!$E$2:$E$7</c:f>
              <c:numCache>
                <c:formatCode>General</c:formatCode>
                <c:ptCount val="6"/>
                <c:pt idx="0">
                  <c:v>180235.3</c:v>
                </c:pt>
                <c:pt idx="1">
                  <c:v>178082.59999999998</c:v>
                </c:pt>
                <c:pt idx="2">
                  <c:v>178082.59999999998</c:v>
                </c:pt>
                <c:pt idx="3">
                  <c:v>177006.3</c:v>
                </c:pt>
                <c:pt idx="4">
                  <c:v>173239.09999999998</c:v>
                </c:pt>
                <c:pt idx="5">
                  <c:v>169471.9</c:v>
                </c:pt>
              </c:numCache>
            </c:numRef>
          </c:val>
          <c:smooth val="0"/>
        </c:ser>
        <c:dLbls>
          <c:showLegendKey val="0"/>
          <c:showVal val="0"/>
          <c:showCatName val="0"/>
          <c:showSerName val="0"/>
          <c:showPercent val="0"/>
          <c:showBubbleSize val="0"/>
        </c:dLbls>
        <c:marker val="1"/>
        <c:smooth val="0"/>
        <c:axId val="61281024"/>
        <c:axId val="61282944"/>
      </c:lineChart>
      <c:lineChart>
        <c:grouping val="standard"/>
        <c:varyColors val="0"/>
        <c:ser>
          <c:idx val="2"/>
          <c:order val="2"/>
          <c:tx>
            <c:strRef>
              <c:f>'2 Attackers'!$B$1</c:f>
              <c:strCache>
                <c:ptCount val="1"/>
                <c:pt idx="0">
                  <c:v>Arcs Attacked</c:v>
                </c:pt>
              </c:strCache>
            </c:strRef>
          </c:tx>
          <c:spPr>
            <a:ln>
              <a:noFill/>
            </a:ln>
          </c:spPr>
          <c:marker>
            <c:symbol val="none"/>
          </c:marker>
          <c:val>
            <c:numRef>
              <c:f>'2 Attackers'!$B$2:$B$7</c:f>
              <c:numCache>
                <c:formatCode>General</c:formatCode>
                <c:ptCount val="6"/>
                <c:pt idx="0">
                  <c:v>2</c:v>
                </c:pt>
                <c:pt idx="1">
                  <c:v>2</c:v>
                </c:pt>
                <c:pt idx="2">
                  <c:v>2</c:v>
                </c:pt>
                <c:pt idx="3">
                  <c:v>2</c:v>
                </c:pt>
                <c:pt idx="4">
                  <c:v>2</c:v>
                </c:pt>
                <c:pt idx="5">
                  <c:v>2</c:v>
                </c:pt>
              </c:numCache>
            </c:numRef>
          </c:val>
          <c:smooth val="0"/>
        </c:ser>
        <c:dLbls>
          <c:showLegendKey val="0"/>
          <c:showVal val="0"/>
          <c:showCatName val="0"/>
          <c:showSerName val="0"/>
          <c:showPercent val="0"/>
          <c:showBubbleSize val="0"/>
        </c:dLbls>
        <c:marker val="1"/>
        <c:smooth val="0"/>
        <c:axId val="61295616"/>
        <c:axId val="61293696"/>
      </c:lineChart>
      <c:catAx>
        <c:axId val="61281024"/>
        <c:scaling>
          <c:orientation val="minMax"/>
        </c:scaling>
        <c:delete val="0"/>
        <c:axPos val="b"/>
        <c:title>
          <c:tx>
            <c:rich>
              <a:bodyPr/>
              <a:lstStyle/>
              <a:p>
                <a:pPr>
                  <a:defRPr/>
                </a:pPr>
                <a:r>
                  <a:rPr lang="en-US"/>
                  <a:t>Number of Coast Guard Vessels</a:t>
                </a:r>
              </a:p>
            </c:rich>
          </c:tx>
          <c:layout/>
          <c:overlay val="0"/>
        </c:title>
        <c:numFmt formatCode="General" sourceLinked="1"/>
        <c:majorTickMark val="out"/>
        <c:minorTickMark val="none"/>
        <c:tickLblPos val="nextTo"/>
        <c:crossAx val="61282944"/>
        <c:crosses val="autoZero"/>
        <c:auto val="1"/>
        <c:lblAlgn val="ctr"/>
        <c:lblOffset val="100"/>
        <c:noMultiLvlLbl val="0"/>
      </c:catAx>
      <c:valAx>
        <c:axId val="61282944"/>
        <c:scaling>
          <c:orientation val="minMax"/>
        </c:scaling>
        <c:delete val="0"/>
        <c:axPos val="l"/>
        <c:majorGridlines/>
        <c:title>
          <c:tx>
            <c:rich>
              <a:bodyPr/>
              <a:lstStyle/>
              <a:p>
                <a:pPr>
                  <a:defRPr/>
                </a:pPr>
                <a:r>
                  <a:rPr lang="en-US"/>
                  <a:t>Total Goods (tons x 1000)</a:t>
                </a:r>
              </a:p>
            </c:rich>
          </c:tx>
          <c:layout/>
          <c:overlay val="0"/>
        </c:title>
        <c:numFmt formatCode="General" sourceLinked="1"/>
        <c:majorTickMark val="out"/>
        <c:minorTickMark val="none"/>
        <c:tickLblPos val="nextTo"/>
        <c:crossAx val="61281024"/>
        <c:crosses val="autoZero"/>
        <c:crossBetween val="between"/>
        <c:dispUnits>
          <c:builtInUnit val="thousands"/>
        </c:dispUnits>
      </c:valAx>
      <c:valAx>
        <c:axId val="61293696"/>
        <c:scaling>
          <c:orientation val="minMax"/>
          <c:max val="4"/>
          <c:min val="0"/>
        </c:scaling>
        <c:delete val="0"/>
        <c:axPos val="r"/>
        <c:title>
          <c:tx>
            <c:rich>
              <a:bodyPr rot="-5400000" vert="horz"/>
              <a:lstStyle/>
              <a:p>
                <a:pPr>
                  <a:defRPr/>
                </a:pPr>
                <a:r>
                  <a:rPr lang="en-US"/>
                  <a:t>Number of Arcs</a:t>
                </a:r>
              </a:p>
            </c:rich>
          </c:tx>
          <c:layout/>
          <c:overlay val="0"/>
        </c:title>
        <c:numFmt formatCode="General" sourceLinked="1"/>
        <c:majorTickMark val="out"/>
        <c:minorTickMark val="none"/>
        <c:tickLblPos val="nextTo"/>
        <c:crossAx val="61295616"/>
        <c:crosses val="max"/>
        <c:crossBetween val="between"/>
        <c:majorUnit val="1"/>
        <c:minorUnit val="0.1"/>
      </c:valAx>
      <c:catAx>
        <c:axId val="61295616"/>
        <c:scaling>
          <c:orientation val="minMax"/>
        </c:scaling>
        <c:delete val="1"/>
        <c:axPos val="b"/>
        <c:majorTickMark val="out"/>
        <c:minorTickMark val="none"/>
        <c:tickLblPos val="nextTo"/>
        <c:crossAx val="61293696"/>
        <c:crosses val="autoZero"/>
        <c:auto val="1"/>
        <c:lblAlgn val="ctr"/>
        <c:lblOffset val="100"/>
        <c:noMultiLvlLbl val="0"/>
      </c:catAx>
    </c:plotArea>
    <c:legend>
      <c:legendPos val="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'3 Attackers'!$D$1</c:f>
              <c:strCache>
                <c:ptCount val="1"/>
                <c:pt idx="0">
                  <c:v>Flow of Goods</c:v>
                </c:pt>
              </c:strCache>
            </c:strRef>
          </c:tx>
          <c:spPr>
            <a:ln>
              <a:noFill/>
            </a:ln>
          </c:spPr>
          <c:marker>
            <c:symbol val="none"/>
          </c:marker>
          <c:cat>
            <c:numRef>
              <c:f>'3 Attackers'!$A$2:$A$6</c:f>
              <c:numCache>
                <c:formatCode>General</c:formatCode>
                <c:ptCount val="5"/>
                <c:pt idx="0">
                  <c:v>0</c:v>
                </c:pt>
                <c:pt idx="1">
                  <c:v>3</c:v>
                </c:pt>
                <c:pt idx="2">
                  <c:v>6</c:v>
                </c:pt>
                <c:pt idx="3">
                  <c:v>9</c:v>
                </c:pt>
                <c:pt idx="4">
                  <c:v>12</c:v>
                </c:pt>
              </c:numCache>
            </c:numRef>
          </c:cat>
          <c:val>
            <c:numRef>
              <c:f>'3 Attackers'!$D$2:$D$6</c:f>
              <c:numCache>
                <c:formatCode>General</c:formatCode>
                <c:ptCount val="5"/>
                <c:pt idx="0">
                  <c:v>0</c:v>
                </c:pt>
                <c:pt idx="1">
                  <c:v>0</c:v>
                </c:pt>
                <c:pt idx="2">
                  <c:v>0</c:v>
                </c:pt>
                <c:pt idx="3">
                  <c:v>0</c:v>
                </c:pt>
                <c:pt idx="4">
                  <c:v>5381.7</c:v>
                </c:pt>
              </c:numCache>
            </c:numRef>
          </c:val>
          <c:smooth val="0"/>
        </c:ser>
        <c:ser>
          <c:idx val="1"/>
          <c:order val="1"/>
          <c:tx>
            <c:strRef>
              <c:f>'3 Attackers'!$E$1</c:f>
              <c:strCache>
                <c:ptCount val="1"/>
                <c:pt idx="0">
                  <c:v>Goods Stopped by Terrorist</c:v>
                </c:pt>
              </c:strCache>
            </c:strRef>
          </c:tx>
          <c:spPr>
            <a:ln>
              <a:noFill/>
            </a:ln>
          </c:spPr>
          <c:marker>
            <c:symbol val="none"/>
          </c:marker>
          <c:cat>
            <c:numRef>
              <c:f>'3 Attackers'!$A$2:$A$6</c:f>
              <c:numCache>
                <c:formatCode>General</c:formatCode>
                <c:ptCount val="5"/>
                <c:pt idx="0">
                  <c:v>0</c:v>
                </c:pt>
                <c:pt idx="1">
                  <c:v>3</c:v>
                </c:pt>
                <c:pt idx="2">
                  <c:v>6</c:v>
                </c:pt>
                <c:pt idx="3">
                  <c:v>9</c:v>
                </c:pt>
                <c:pt idx="4">
                  <c:v>12</c:v>
                </c:pt>
              </c:numCache>
            </c:numRef>
          </c:cat>
          <c:val>
            <c:numRef>
              <c:f>'3 Attackers'!$E$2:$E$6</c:f>
              <c:numCache>
                <c:formatCode>General</c:formatCode>
                <c:ptCount val="5"/>
                <c:pt idx="0">
                  <c:v>180235.3</c:v>
                </c:pt>
                <c:pt idx="1">
                  <c:v>180235.3</c:v>
                </c:pt>
                <c:pt idx="2">
                  <c:v>180235.3</c:v>
                </c:pt>
                <c:pt idx="3">
                  <c:v>180235.3</c:v>
                </c:pt>
                <c:pt idx="4">
                  <c:v>174853.59999999998</c:v>
                </c:pt>
              </c:numCache>
            </c:numRef>
          </c:val>
          <c:smooth val="0"/>
        </c:ser>
        <c:dLbls>
          <c:showLegendKey val="0"/>
          <c:showVal val="0"/>
          <c:showCatName val="0"/>
          <c:showSerName val="0"/>
          <c:showPercent val="0"/>
          <c:showBubbleSize val="0"/>
        </c:dLbls>
        <c:marker val="1"/>
        <c:smooth val="0"/>
        <c:axId val="66771968"/>
        <c:axId val="66774144"/>
      </c:lineChart>
      <c:lineChart>
        <c:grouping val="standard"/>
        <c:varyColors val="0"/>
        <c:ser>
          <c:idx val="2"/>
          <c:order val="2"/>
          <c:tx>
            <c:strRef>
              <c:f>'3 Attackers'!$B$1</c:f>
              <c:strCache>
                <c:ptCount val="1"/>
                <c:pt idx="0">
                  <c:v>Arcs Attacked</c:v>
                </c:pt>
              </c:strCache>
            </c:strRef>
          </c:tx>
          <c:spPr>
            <a:ln>
              <a:noFill/>
            </a:ln>
          </c:spPr>
          <c:marker>
            <c:symbol val="none"/>
          </c:marker>
          <c:val>
            <c:numRef>
              <c:f>'3 Attackers'!$B$2:$B$6</c:f>
              <c:numCache>
                <c:formatCode>General</c:formatCode>
                <c:ptCount val="5"/>
                <c:pt idx="0">
                  <c:v>3</c:v>
                </c:pt>
                <c:pt idx="1">
                  <c:v>3</c:v>
                </c:pt>
                <c:pt idx="2">
                  <c:v>3</c:v>
                </c:pt>
                <c:pt idx="3">
                  <c:v>3</c:v>
                </c:pt>
                <c:pt idx="4">
                  <c:v>3</c:v>
                </c:pt>
              </c:numCache>
            </c:numRef>
          </c:val>
          <c:smooth val="0"/>
        </c:ser>
        <c:dLbls>
          <c:showLegendKey val="0"/>
          <c:showVal val="0"/>
          <c:showCatName val="0"/>
          <c:showSerName val="0"/>
          <c:showPercent val="0"/>
          <c:showBubbleSize val="0"/>
        </c:dLbls>
        <c:marker val="1"/>
        <c:smooth val="0"/>
        <c:axId val="66778624"/>
        <c:axId val="66776448"/>
      </c:lineChart>
      <c:catAx>
        <c:axId val="66771968"/>
        <c:scaling>
          <c:orientation val="minMax"/>
        </c:scaling>
        <c:delete val="0"/>
        <c:axPos val="b"/>
        <c:title>
          <c:tx>
            <c:rich>
              <a:bodyPr/>
              <a:lstStyle/>
              <a:p>
                <a:pPr>
                  <a:defRPr/>
                </a:pPr>
                <a:r>
                  <a:rPr lang="en-US"/>
                  <a:t>Number of Coast Guard Vessels</a:t>
                </a:r>
              </a:p>
            </c:rich>
          </c:tx>
          <c:layout/>
          <c:overlay val="0"/>
        </c:title>
        <c:numFmt formatCode="General" sourceLinked="1"/>
        <c:majorTickMark val="out"/>
        <c:minorTickMark val="none"/>
        <c:tickLblPos val="nextTo"/>
        <c:crossAx val="66774144"/>
        <c:crosses val="autoZero"/>
        <c:auto val="1"/>
        <c:lblAlgn val="ctr"/>
        <c:lblOffset val="100"/>
        <c:noMultiLvlLbl val="0"/>
      </c:catAx>
      <c:valAx>
        <c:axId val="66774144"/>
        <c:scaling>
          <c:orientation val="minMax"/>
        </c:scaling>
        <c:delete val="0"/>
        <c:axPos val="l"/>
        <c:majorGridlines/>
        <c:title>
          <c:tx>
            <c:rich>
              <a:bodyPr rot="-5400000" vert="horz"/>
              <a:lstStyle/>
              <a:p>
                <a:pPr>
                  <a:defRPr/>
                </a:pPr>
                <a:r>
                  <a:rPr lang="en-US"/>
                  <a:t>Total Goods (tons x 1000)</a:t>
                </a:r>
              </a:p>
            </c:rich>
          </c:tx>
          <c:layout/>
          <c:overlay val="0"/>
        </c:title>
        <c:numFmt formatCode="General" sourceLinked="1"/>
        <c:majorTickMark val="out"/>
        <c:minorTickMark val="none"/>
        <c:tickLblPos val="nextTo"/>
        <c:crossAx val="66771968"/>
        <c:crosses val="autoZero"/>
        <c:crossBetween val="between"/>
        <c:dispUnits>
          <c:builtInUnit val="thousands"/>
        </c:dispUnits>
      </c:valAx>
      <c:valAx>
        <c:axId val="66776448"/>
        <c:scaling>
          <c:orientation val="minMax"/>
          <c:max val="4"/>
          <c:min val="0"/>
        </c:scaling>
        <c:delete val="0"/>
        <c:axPos val="r"/>
        <c:title>
          <c:tx>
            <c:rich>
              <a:bodyPr rot="-5400000" vert="horz"/>
              <a:lstStyle/>
              <a:p>
                <a:pPr>
                  <a:defRPr/>
                </a:pPr>
                <a:r>
                  <a:rPr lang="en-US"/>
                  <a:t>Number of Arcs</a:t>
                </a:r>
              </a:p>
            </c:rich>
          </c:tx>
          <c:layout/>
          <c:overlay val="0"/>
        </c:title>
        <c:numFmt formatCode="General" sourceLinked="1"/>
        <c:majorTickMark val="out"/>
        <c:minorTickMark val="none"/>
        <c:tickLblPos val="nextTo"/>
        <c:crossAx val="66778624"/>
        <c:crosses val="max"/>
        <c:crossBetween val="between"/>
        <c:majorUnit val="1"/>
        <c:minorUnit val="0.1"/>
      </c:valAx>
      <c:catAx>
        <c:axId val="66778624"/>
        <c:scaling>
          <c:orientation val="minMax"/>
        </c:scaling>
        <c:delete val="1"/>
        <c:axPos val="b"/>
        <c:majorTickMark val="out"/>
        <c:minorTickMark val="none"/>
        <c:tickLblPos val="nextTo"/>
        <c:crossAx val="66776448"/>
        <c:crosses val="autoZero"/>
        <c:auto val="1"/>
        <c:lblAlgn val="ctr"/>
        <c:lblOffset val="100"/>
        <c:noMultiLvlLbl val="0"/>
      </c:catAx>
    </c:plotArea>
    <c:legend>
      <c:legendPos val="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'4 Attackers'!$D$1</c:f>
              <c:strCache>
                <c:ptCount val="1"/>
                <c:pt idx="0">
                  <c:v>Flow of Goods</c:v>
                </c:pt>
              </c:strCache>
            </c:strRef>
          </c:tx>
          <c:spPr>
            <a:ln>
              <a:noFill/>
            </a:ln>
          </c:spPr>
          <c:marker>
            <c:symbol val="none"/>
          </c:marker>
          <c:cat>
            <c:numRef>
              <c:f>'4 Attackers'!$A$2:$A$7</c:f>
              <c:numCache>
                <c:formatCode>General</c:formatCode>
                <c:ptCount val="6"/>
                <c:pt idx="0">
                  <c:v>0</c:v>
                </c:pt>
                <c:pt idx="1">
                  <c:v>3</c:v>
                </c:pt>
                <c:pt idx="2">
                  <c:v>6</c:v>
                </c:pt>
                <c:pt idx="3">
                  <c:v>9</c:v>
                </c:pt>
                <c:pt idx="4">
                  <c:v>12</c:v>
                </c:pt>
                <c:pt idx="5">
                  <c:v>16</c:v>
                </c:pt>
              </c:numCache>
            </c:numRef>
          </c:cat>
          <c:val>
            <c:numRef>
              <c:f>'4 Attackers'!$D$2:$D$7</c:f>
              <c:numCache>
                <c:formatCode>General</c:formatCode>
                <c:ptCount val="6"/>
                <c:pt idx="0">
                  <c:v>0</c:v>
                </c:pt>
                <c:pt idx="1">
                  <c:v>0</c:v>
                </c:pt>
                <c:pt idx="2">
                  <c:v>0</c:v>
                </c:pt>
                <c:pt idx="3">
                  <c:v>0</c:v>
                </c:pt>
                <c:pt idx="4">
                  <c:v>0</c:v>
                </c:pt>
                <c:pt idx="5">
                  <c:v>5381.7</c:v>
                </c:pt>
              </c:numCache>
            </c:numRef>
          </c:val>
          <c:smooth val="0"/>
        </c:ser>
        <c:ser>
          <c:idx val="1"/>
          <c:order val="1"/>
          <c:tx>
            <c:strRef>
              <c:f>'4 Attackers'!$E$1</c:f>
              <c:strCache>
                <c:ptCount val="1"/>
                <c:pt idx="0">
                  <c:v>Goods Stopped by Terrorist</c:v>
                </c:pt>
              </c:strCache>
            </c:strRef>
          </c:tx>
          <c:spPr>
            <a:ln>
              <a:noFill/>
            </a:ln>
          </c:spPr>
          <c:marker>
            <c:symbol val="none"/>
          </c:marker>
          <c:cat>
            <c:numRef>
              <c:f>'4 Attackers'!$A$2:$A$7</c:f>
              <c:numCache>
                <c:formatCode>General</c:formatCode>
                <c:ptCount val="6"/>
                <c:pt idx="0">
                  <c:v>0</c:v>
                </c:pt>
                <c:pt idx="1">
                  <c:v>3</c:v>
                </c:pt>
                <c:pt idx="2">
                  <c:v>6</c:v>
                </c:pt>
                <c:pt idx="3">
                  <c:v>9</c:v>
                </c:pt>
                <c:pt idx="4">
                  <c:v>12</c:v>
                </c:pt>
                <c:pt idx="5">
                  <c:v>16</c:v>
                </c:pt>
              </c:numCache>
            </c:numRef>
          </c:cat>
          <c:val>
            <c:numRef>
              <c:f>'4 Attackers'!$E$2:$E$7</c:f>
              <c:numCache>
                <c:formatCode>General</c:formatCode>
                <c:ptCount val="6"/>
                <c:pt idx="0">
                  <c:v>180235.3</c:v>
                </c:pt>
                <c:pt idx="1">
                  <c:v>180235.3</c:v>
                </c:pt>
                <c:pt idx="2">
                  <c:v>180235.3</c:v>
                </c:pt>
                <c:pt idx="3">
                  <c:v>180235.3</c:v>
                </c:pt>
                <c:pt idx="4">
                  <c:v>180235.3</c:v>
                </c:pt>
                <c:pt idx="5">
                  <c:v>174853.59999999998</c:v>
                </c:pt>
              </c:numCache>
            </c:numRef>
          </c:val>
          <c:smooth val="0"/>
        </c:ser>
        <c:dLbls>
          <c:showLegendKey val="0"/>
          <c:showVal val="0"/>
          <c:showCatName val="0"/>
          <c:showSerName val="0"/>
          <c:showPercent val="0"/>
          <c:showBubbleSize val="0"/>
        </c:dLbls>
        <c:marker val="1"/>
        <c:smooth val="0"/>
        <c:axId val="68207360"/>
        <c:axId val="68209280"/>
      </c:lineChart>
      <c:lineChart>
        <c:grouping val="standard"/>
        <c:varyColors val="0"/>
        <c:ser>
          <c:idx val="2"/>
          <c:order val="2"/>
          <c:tx>
            <c:strRef>
              <c:f>'4 Attackers'!$B$1</c:f>
              <c:strCache>
                <c:ptCount val="1"/>
                <c:pt idx="0">
                  <c:v>Arcs Attacked</c:v>
                </c:pt>
              </c:strCache>
            </c:strRef>
          </c:tx>
          <c:spPr>
            <a:ln>
              <a:noFill/>
            </a:ln>
          </c:spPr>
          <c:marker>
            <c:symbol val="none"/>
          </c:marker>
          <c:val>
            <c:numRef>
              <c:f>'4 Attackers'!$B$2:$B$7</c:f>
              <c:numCache>
                <c:formatCode>General</c:formatCode>
                <c:ptCount val="6"/>
                <c:pt idx="0">
                  <c:v>3</c:v>
                </c:pt>
                <c:pt idx="1">
                  <c:v>3</c:v>
                </c:pt>
                <c:pt idx="2">
                  <c:v>3</c:v>
                </c:pt>
                <c:pt idx="3">
                  <c:v>3</c:v>
                </c:pt>
                <c:pt idx="4">
                  <c:v>4</c:v>
                </c:pt>
                <c:pt idx="5">
                  <c:v>4</c:v>
                </c:pt>
              </c:numCache>
            </c:numRef>
          </c:val>
          <c:smooth val="0"/>
        </c:ser>
        <c:dLbls>
          <c:showLegendKey val="0"/>
          <c:showVal val="0"/>
          <c:showCatName val="0"/>
          <c:showSerName val="0"/>
          <c:showPercent val="0"/>
          <c:showBubbleSize val="0"/>
        </c:dLbls>
        <c:marker val="1"/>
        <c:smooth val="0"/>
        <c:axId val="68213760"/>
        <c:axId val="68211840"/>
      </c:lineChart>
      <c:catAx>
        <c:axId val="68207360"/>
        <c:scaling>
          <c:orientation val="minMax"/>
        </c:scaling>
        <c:delete val="0"/>
        <c:axPos val="b"/>
        <c:title>
          <c:tx>
            <c:rich>
              <a:bodyPr/>
              <a:lstStyle/>
              <a:p>
                <a:pPr>
                  <a:defRPr/>
                </a:pPr>
                <a:r>
                  <a:rPr lang="en-US"/>
                  <a:t>Number of Coast Guard Vessels</a:t>
                </a:r>
              </a:p>
            </c:rich>
          </c:tx>
          <c:layout/>
          <c:overlay val="0"/>
        </c:title>
        <c:numFmt formatCode="General" sourceLinked="1"/>
        <c:majorTickMark val="out"/>
        <c:minorTickMark val="none"/>
        <c:tickLblPos val="nextTo"/>
        <c:crossAx val="68209280"/>
        <c:crosses val="autoZero"/>
        <c:auto val="1"/>
        <c:lblAlgn val="ctr"/>
        <c:lblOffset val="100"/>
        <c:noMultiLvlLbl val="0"/>
      </c:catAx>
      <c:valAx>
        <c:axId val="68209280"/>
        <c:scaling>
          <c:orientation val="minMax"/>
        </c:scaling>
        <c:delete val="0"/>
        <c:axPos val="l"/>
        <c:majorGridlines/>
        <c:title>
          <c:tx>
            <c:rich>
              <a:bodyPr rot="-5400000" vert="horz"/>
              <a:lstStyle/>
              <a:p>
                <a:pPr>
                  <a:defRPr/>
                </a:pPr>
                <a:r>
                  <a:rPr lang="en-US"/>
                  <a:t>Total Goods (tons x 1000)</a:t>
                </a:r>
              </a:p>
            </c:rich>
          </c:tx>
          <c:layout/>
          <c:overlay val="0"/>
        </c:title>
        <c:numFmt formatCode="General" sourceLinked="1"/>
        <c:majorTickMark val="out"/>
        <c:minorTickMark val="none"/>
        <c:tickLblPos val="nextTo"/>
        <c:crossAx val="68207360"/>
        <c:crosses val="autoZero"/>
        <c:crossBetween val="between"/>
        <c:dispUnits>
          <c:builtInUnit val="thousands"/>
        </c:dispUnits>
      </c:valAx>
      <c:valAx>
        <c:axId val="68211840"/>
        <c:scaling>
          <c:orientation val="minMax"/>
          <c:max val="4"/>
          <c:min val="0"/>
        </c:scaling>
        <c:delete val="0"/>
        <c:axPos val="r"/>
        <c:title>
          <c:tx>
            <c:rich>
              <a:bodyPr rot="-5400000" vert="horz"/>
              <a:lstStyle/>
              <a:p>
                <a:pPr>
                  <a:defRPr/>
                </a:pPr>
                <a:r>
                  <a:rPr lang="en-US"/>
                  <a:t>Number of Arcs</a:t>
                </a:r>
              </a:p>
            </c:rich>
          </c:tx>
          <c:layout/>
          <c:overlay val="0"/>
        </c:title>
        <c:numFmt formatCode="General" sourceLinked="1"/>
        <c:majorTickMark val="out"/>
        <c:minorTickMark val="none"/>
        <c:tickLblPos val="nextTo"/>
        <c:crossAx val="68213760"/>
        <c:crosses val="max"/>
        <c:crossBetween val="between"/>
        <c:majorUnit val="1"/>
        <c:minorUnit val="0.1"/>
      </c:valAx>
      <c:catAx>
        <c:axId val="68213760"/>
        <c:scaling>
          <c:orientation val="minMax"/>
        </c:scaling>
        <c:delete val="1"/>
        <c:axPos val="b"/>
        <c:majorTickMark val="out"/>
        <c:minorTickMark val="none"/>
        <c:tickLblPos val="nextTo"/>
        <c:crossAx val="68211840"/>
        <c:crosses val="autoZero"/>
        <c:auto val="1"/>
        <c:lblAlgn val="ctr"/>
        <c:lblOffset val="100"/>
        <c:noMultiLvlLbl val="0"/>
      </c:catAx>
    </c:plotArea>
    <c:legend>
      <c:legendPos val="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2A478D-D812-41C7-AD45-C2D2F6DFC91D}" type="datetimeFigureOut">
              <a:rPr lang="en-US" smtClean="0"/>
              <a:t>11/3/2011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18F64B3-7ED1-4D9C-97AE-31E29C7E04AF}" type="slidenum">
              <a:rPr lang="en-US" smtClean="0"/>
              <a:t>‹#›</a:t>
            </a:fld>
            <a:endParaRPr lang="en-US"/>
          </a:p>
        </p:txBody>
      </p:sp>
    </p:spTree>
    <p:extLst>
      <p:ext uri="{BB962C8B-B14F-4D97-AF65-F5344CB8AC3E}">
        <p14:creationId xmlns:p14="http://schemas.microsoft.com/office/powerpoint/2010/main" val="3774743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4506C0-3FFE-45A5-803D-9F4FC5464A70}" type="datetimeFigureOut">
              <a:rPr lang="en-US" smtClean="0"/>
              <a:t>11/3/2011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646707-6BBD-41A9-B4DF-0C76A73A2D2A}" type="slidenum">
              <a:rPr lang="en-US" smtClean="0"/>
              <a:t>‹#›</a:t>
            </a:fld>
            <a:endParaRPr lang="en-US"/>
          </a:p>
        </p:txBody>
      </p:sp>
    </p:spTree>
    <p:extLst>
      <p:ext uri="{BB962C8B-B14F-4D97-AF65-F5344CB8AC3E}">
        <p14:creationId xmlns:p14="http://schemas.microsoft.com/office/powerpoint/2010/main" val="2707728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increased the number of</a:t>
            </a:r>
            <a:r>
              <a:rPr lang="en-US" baseline="0" dirty="0" smtClean="0"/>
              <a:t> attackers to three, we noticed yet another change in the attack pattern. This time he starts near the end and works his way back into the bay. We also see that this strategy allows the terrorist to completely stop the flow of goods out of the network up until the point where we have 12 arcs defended. This we found to be very interesting because when there were only two attackers, we were able to ensure flow of goods with only two defenders. By adding just one more attacker, the response required to defend the network increases dramatically.</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10</a:t>
            </a:fld>
            <a:endParaRPr lang="en-US"/>
          </a:p>
        </p:txBody>
      </p:sp>
    </p:spTree>
    <p:extLst>
      <p:ext uri="{BB962C8B-B14F-4D97-AF65-F5344CB8AC3E}">
        <p14:creationId xmlns:p14="http://schemas.microsoft.com/office/powerpoint/2010/main" val="991838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when</a:t>
            </a:r>
            <a:r>
              <a:rPr lang="en-US" baseline="0" dirty="0" smtClean="0"/>
              <a:t> we upped the number of attackers to four, we saw another interesting result. Despite the fact that the attacker has the ability to attack four arcs simultaneously, he doesn’t. He doesn’t attack these points because he doesn’t have to. We should that with only three attackers he could shut down the network, so it is pointless for the terrorist to employ these additional resources until we have 16 defenders in the network. Only when we have this many or more arcs defended does the attacker begin to use his ability to attack four arcs simultaneously. </a:t>
            </a:r>
          </a:p>
          <a:p>
            <a:endParaRPr lang="en-US" baseline="0" dirty="0" smtClean="0"/>
          </a:p>
          <a:p>
            <a:r>
              <a:rPr lang="en-US" baseline="0" dirty="0" smtClean="0"/>
              <a:t>This gives him a strategic advantage because by being able to employ that one additional resource allows him to continue stopping flow out of the network even with the 12 defended arcs we found when there were only three attackers. </a:t>
            </a: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11</a:t>
            </a:fld>
            <a:endParaRPr lang="en-US"/>
          </a:p>
        </p:txBody>
      </p:sp>
    </p:spTree>
    <p:extLst>
      <p:ext uri="{BB962C8B-B14F-4D97-AF65-F5344CB8AC3E}">
        <p14:creationId xmlns:p14="http://schemas.microsoft.com/office/powerpoint/2010/main" val="2027607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aseline="0" dirty="0" smtClean="0"/>
              <a:t>1- A potential attacker is capable of effectively shutting down all cargo flow out of the bay if they have the capability to attack two transit points simultaneously.</a:t>
            </a:r>
          </a:p>
          <a:p>
            <a:pPr>
              <a:buFont typeface="Arial" charset="0"/>
              <a:buNone/>
            </a:pPr>
            <a:endParaRPr lang="en-US" baseline="0" dirty="0" smtClean="0"/>
          </a:p>
          <a:p>
            <a:pPr>
              <a:buFont typeface="Arial" charset="0"/>
              <a:buNone/>
            </a:pPr>
            <a:r>
              <a:rPr lang="en-US" baseline="0" dirty="0" smtClean="0"/>
              <a:t>2- Adding one additional attacker, from two to three, caused the number of units required to ensure flow out of the network to jump by a factor of six. Further increasing the attackers from three to four caused the number of required defending vessels to increase by a factor of eight. So it required a significant number of additional resources to ensure the same minimal amount of flow that was achieved with two attackers and two defenders.</a:t>
            </a:r>
          </a:p>
          <a:p>
            <a:pPr>
              <a:buFont typeface="Arial" charset="0"/>
              <a:buNone/>
            </a:pPr>
            <a:endParaRPr lang="en-US" baseline="0" dirty="0" smtClean="0"/>
          </a:p>
          <a:p>
            <a:pPr>
              <a:buFont typeface="Arial" charset="0"/>
              <a:buNone/>
            </a:pPr>
            <a:r>
              <a:rPr lang="en-US" baseline="0" dirty="0" smtClean="0"/>
              <a:t>3- Essentially the entrance to the bay causes a bottleneck of flow. The amount of aggregated goods from the rest of the network is so high in the Hampton Roads area, that the model doesn’t even consider defending arcs further up in the network until this area is almost completely defended. In a real world scenario, this may be slightly unrealistic and in reality would probably see defending units spread out around the network. </a:t>
            </a:r>
          </a:p>
          <a:p>
            <a:pPr>
              <a:buFont typeface="Arial" charset="0"/>
              <a:buNone/>
            </a:pPr>
            <a:endParaRPr lang="en-US" baseline="0" dirty="0" smtClean="0"/>
          </a:p>
          <a:p>
            <a:pPr>
              <a:buFont typeface="Arial" charset="0"/>
              <a:buNone/>
            </a:pPr>
            <a:r>
              <a:rPr lang="en-US" baseline="0" dirty="0" smtClean="0"/>
              <a:t>What’s Next??</a:t>
            </a:r>
          </a:p>
          <a:p>
            <a:pPr>
              <a:buFont typeface="Arial" charset="0"/>
              <a:buNone/>
            </a:pPr>
            <a:endParaRPr lang="en-US" baseline="0" dirty="0" smtClean="0"/>
          </a:p>
          <a:p>
            <a:pPr marL="171450" indent="-171450">
              <a:buFontTx/>
              <a:buChar char="-"/>
            </a:pPr>
            <a:r>
              <a:rPr lang="en-US" baseline="0" dirty="0" smtClean="0"/>
              <a:t>Look at the response time of units to specific points of attack based on the distance of the arc from a specific CG station.  Somehow model the terrorist attacks as a function of time in conjunction with this.</a:t>
            </a:r>
          </a:p>
          <a:p>
            <a:pPr marL="0" indent="0">
              <a:buFontTx/>
              <a:buNone/>
            </a:pPr>
            <a:endParaRPr lang="en-US" baseline="0" dirty="0" smtClean="0"/>
          </a:p>
          <a:p>
            <a:pPr marL="171450" indent="-171450">
              <a:buFontTx/>
              <a:buChar char="-"/>
            </a:pPr>
            <a:r>
              <a:rPr lang="en-US" baseline="0" dirty="0" smtClean="0"/>
              <a:t>To make it more realistic, the model could be altered to take in probabilities of attack on specific arcs, which could then be used to better model a real world response. </a:t>
            </a:r>
          </a:p>
          <a:p>
            <a:pPr marL="0" indent="0">
              <a:buFontTx/>
              <a:buNone/>
            </a:pPr>
            <a:endParaRPr lang="en-US" baseline="0" dirty="0" smtClean="0"/>
          </a:p>
          <a:p>
            <a:pPr marL="171450" indent="-171450">
              <a:buFontTx/>
              <a:buChar char="-"/>
            </a:pPr>
            <a:r>
              <a:rPr lang="en-US" baseline="0" dirty="0" smtClean="0"/>
              <a:t>We could assign a priority to specific arcs based on the cargos or the need to get goods from certain locations to another and see how this would affect the attacker/defender responses</a:t>
            </a:r>
          </a:p>
        </p:txBody>
      </p:sp>
      <p:sp>
        <p:nvSpPr>
          <p:cNvPr id="4" name="Slide Number Placeholder 3"/>
          <p:cNvSpPr>
            <a:spLocks noGrp="1"/>
          </p:cNvSpPr>
          <p:nvPr>
            <p:ph type="sldNum" sz="quarter" idx="10"/>
          </p:nvPr>
        </p:nvSpPr>
        <p:spPr/>
        <p:txBody>
          <a:bodyPr/>
          <a:lstStyle/>
          <a:p>
            <a:fld id="{5E0C3846-8D4C-4326-8BC7-9B455A03629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is this project about?</a:t>
            </a:r>
          </a:p>
          <a:p>
            <a:endParaRPr lang="en-US" baseline="0" dirty="0" smtClean="0"/>
          </a:p>
          <a:p>
            <a:pPr marL="171450" indent="-171450">
              <a:buFontTx/>
              <a:buChar char="-"/>
            </a:pPr>
            <a:r>
              <a:rPr lang="en-US" baseline="0" dirty="0" smtClean="0"/>
              <a:t>This project is about determining the realistic threat posed to our shipping lanes in the Chesapeake Bay. The majority of US cargo is transported via sea lanes, which means it is one of the largest possible points of attack for terrorists.</a:t>
            </a:r>
          </a:p>
          <a:p>
            <a:pPr marL="0" indent="0">
              <a:buFontTx/>
              <a:buNone/>
            </a:pPr>
            <a:endParaRPr lang="en-US" baseline="0" dirty="0" smtClean="0"/>
          </a:p>
          <a:p>
            <a:pPr marL="0" indent="0">
              <a:buFontTx/>
              <a:buNone/>
            </a:pPr>
            <a:r>
              <a:rPr lang="en-US" dirty="0" smtClean="0"/>
              <a:t>The</a:t>
            </a:r>
            <a:r>
              <a:rPr lang="en-US" baseline="0" dirty="0" smtClean="0"/>
              <a:t> goal of the project</a:t>
            </a:r>
          </a:p>
          <a:p>
            <a:pPr marL="0" indent="0">
              <a:buFontTx/>
              <a:buNone/>
            </a:pPr>
            <a:endParaRPr lang="en-US" baseline="0" dirty="0" smtClean="0"/>
          </a:p>
          <a:p>
            <a:pPr marL="171450" indent="-171450">
              <a:buFontTx/>
              <a:buChar char="-"/>
            </a:pPr>
            <a:r>
              <a:rPr lang="en-US" baseline="0" dirty="0" smtClean="0"/>
              <a:t>To model the cargo shipped each day on the bay in order to determine the optimal placement of Coast Guard units to intercept a known terrorist threat to prevent a major disruption of cargo flow. </a:t>
            </a:r>
          </a:p>
          <a:p>
            <a:pPr marL="0" indent="0">
              <a:buFontTx/>
              <a:buNone/>
            </a:pPr>
            <a:endParaRPr lang="en-US" baseline="0" dirty="0" smtClean="0"/>
          </a:p>
          <a:p>
            <a:pPr marL="0" indent="0">
              <a:buFontTx/>
              <a:buNone/>
            </a:pPr>
            <a:r>
              <a:rPr lang="en-US" baseline="0" dirty="0" smtClean="0"/>
              <a:t>Scope of the project</a:t>
            </a:r>
          </a:p>
          <a:p>
            <a:pPr marL="0" indent="0">
              <a:buFontTx/>
              <a:buNone/>
            </a:pPr>
            <a:endParaRPr lang="en-US" baseline="0" dirty="0" smtClean="0"/>
          </a:p>
          <a:p>
            <a:pPr marL="171450" indent="-171450">
              <a:buFontTx/>
              <a:buChar char="-"/>
            </a:pPr>
            <a:r>
              <a:rPr lang="en-US" baseline="0" dirty="0" smtClean="0"/>
              <a:t>We modeled the most likely routes of travel that shipping around the bay could take. This includes paths from the three areas that have the most cargo traffic (Baltimore, the Potomac, and Hampton Roads) that ultimately end near the entrance to bay (Chesapeake Lighthouse). The network includes nodes at selected navigational landmarks and points of common travel for shipping. The arcs between each of the nodes represent the approximate tonnage per day of cargo that is sent over these arcs. </a:t>
            </a:r>
          </a:p>
          <a:p>
            <a:pPr marL="0" indent="0">
              <a:buFontTx/>
              <a:buNone/>
            </a:pPr>
            <a:endParaRPr lang="en-US" baseline="0" dirty="0" smtClean="0"/>
          </a:p>
          <a:p>
            <a:pPr marL="171450" indent="-171450">
              <a:buFontTx/>
              <a:buChar char="-"/>
            </a:pPr>
            <a:r>
              <a:rPr lang="en-US" baseline="0" dirty="0" smtClean="0"/>
              <a:t>Our measure of effectiveness for this project is the total tonnage per day that can ultimately be shipped through the network. Since the number of vessels that traverse daily is hard to quantify and the fact that different ships can carry varying amounts of goods, it seemed logical to focus on the total tonnage, which translates directly into the amount of goods shipped.</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r>
              <a:rPr lang="en-US" baseline="0" dirty="0" smtClean="0"/>
              <a:t>One year ago this month, authorities managed to stop a terrorist threat to transport explosive cargo via air into Chicago. Their ability to interdict these goods was only the result of a last minute tip-off that led to authorities finding the packages with only hours to spare until detonation. While this attempt was made via air traffic, it only reinforces the point that terrorism is still working to wreak havoc and disrupt our daily lives.</a:t>
            </a:r>
          </a:p>
          <a:p>
            <a:pPr>
              <a:buFont typeface="Arial" charset="0"/>
              <a:buNone/>
            </a:pPr>
            <a:endParaRPr lang="en-US" baseline="0" dirty="0" smtClean="0"/>
          </a:p>
          <a:p>
            <a:pPr>
              <a:buFont typeface="Arial" charset="0"/>
              <a:buNone/>
            </a:pPr>
            <a:r>
              <a:rPr lang="en-US" baseline="0" dirty="0" smtClean="0"/>
              <a:t>We have become accustomed to hearing about such attempts in the wake of the </a:t>
            </a:r>
            <a:r>
              <a:rPr lang="en-US" baseline="0" dirty="0" err="1" smtClean="0"/>
              <a:t>Sepetmber</a:t>
            </a:r>
            <a:r>
              <a:rPr lang="en-US" baseline="0" dirty="0" smtClean="0"/>
              <a:t> 11</a:t>
            </a:r>
            <a:r>
              <a:rPr lang="en-US" baseline="30000" dirty="0" smtClean="0"/>
              <a:t>th</a:t>
            </a:r>
            <a:r>
              <a:rPr lang="en-US" baseline="0" dirty="0" smtClean="0"/>
              <a:t> attacks, but what we are less accustomed to considering is the threat to international shipping via the sea lanes. According to the US Army Corps of Engineers, 90-percent of all cargo entering the US comes via the sea and, according to the Center for National Policy, fewer than 1-percent of those goods are scanned abroad for terrorist threats. This means that, contrary to numerous agreements between the US and foreign partners, containers full of goods are not as secure as they should be.</a:t>
            </a:r>
          </a:p>
          <a:p>
            <a:pPr>
              <a:buFont typeface="Arial" charset="0"/>
              <a:buNone/>
            </a:pPr>
            <a:endParaRPr lang="en-US" baseline="0" dirty="0" smtClean="0"/>
          </a:p>
          <a:p>
            <a:pPr>
              <a:buFont typeface="Arial" charset="0"/>
              <a:buNone/>
            </a:pPr>
            <a:r>
              <a:rPr lang="en-US" baseline="0" dirty="0" smtClean="0"/>
              <a:t>The threat that we are interested in however, deals with the possibility of terrorists directly attacking shipping in an attempt to </a:t>
            </a:r>
            <a:r>
              <a:rPr lang="en-US" baseline="0" dirty="0" err="1" smtClean="0"/>
              <a:t>dsrupt</a:t>
            </a:r>
            <a:r>
              <a:rPr lang="en-US" baseline="0" dirty="0" smtClean="0"/>
              <a:t> the flow of essential cargo goods to the US. Such attacks are not unheard of either.</a:t>
            </a:r>
          </a:p>
          <a:p>
            <a:pPr>
              <a:buFont typeface="Arial" charset="0"/>
              <a:buNone/>
            </a:pPr>
            <a:endParaRPr lang="en-US" baseline="0" dirty="0" smtClean="0"/>
          </a:p>
          <a:p>
            <a:pPr>
              <a:buFont typeface="Arial" charset="0"/>
              <a:buNone/>
            </a:pPr>
            <a:r>
              <a:rPr lang="en-US" baseline="0" dirty="0" smtClean="0"/>
              <a:t>On October 6, 2002 </a:t>
            </a:r>
            <a:r>
              <a:rPr lang="en-US" dirty="0" smtClean="0"/>
              <a:t>al-Qaeda bombers in a small boat filled with explosives rammed the French tanker as it was approaching the Ash </a:t>
            </a:r>
            <a:r>
              <a:rPr lang="en-US" dirty="0" err="1" smtClean="0"/>
              <a:t>Shihr</a:t>
            </a:r>
            <a:r>
              <a:rPr lang="en-US" dirty="0" smtClean="0"/>
              <a:t> Terminal off the Yemeni coast. The attack killed one crewman and spilled 90,000 barrels of oil from the vessel’s 397,000-barrel cargo. The attack caused insurance premiums for Yemeni ports to triple overnight and container traffic fell by 90-percent.</a:t>
            </a:r>
            <a:r>
              <a:rPr lang="en-US" baseline="0" dirty="0" smtClean="0"/>
              <a:t> </a:t>
            </a:r>
            <a:r>
              <a:rPr lang="en-US" dirty="0" smtClean="0"/>
              <a:t>3,000 jobs were lost as a result and the resulting cost to Yemen was the loss of $15 million per month in shipping revenue.</a:t>
            </a:r>
          </a:p>
          <a:p>
            <a:pPr>
              <a:buFont typeface="Arial" charset="0"/>
              <a:buNone/>
            </a:pPr>
            <a:endParaRPr lang="en-US" baseline="0" dirty="0" smtClean="0"/>
          </a:p>
          <a:p>
            <a:pPr>
              <a:buFont typeface="Arial" charset="0"/>
              <a:buNone/>
            </a:pPr>
            <a:r>
              <a:rPr lang="en-US" baseline="0" dirty="0" smtClean="0"/>
              <a:t>It is clear from just this one example that a failure to be able to defend against such attacks could result in serious consequences for US ports and this critical link in the supply chain of the US economy.</a:t>
            </a:r>
          </a:p>
        </p:txBody>
      </p:sp>
      <p:sp>
        <p:nvSpPr>
          <p:cNvPr id="4" name="Slide Number Placeholder 3"/>
          <p:cNvSpPr>
            <a:spLocks noGrp="1"/>
          </p:cNvSpPr>
          <p:nvPr>
            <p:ph type="sldNum" sz="quarter" idx="10"/>
          </p:nvPr>
        </p:nvSpPr>
        <p:spPr/>
        <p:txBody>
          <a:bodyPr/>
          <a:lstStyle/>
          <a:p>
            <a:fld id="{5E0C3846-8D4C-4326-8BC7-9B455A03629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baseline="0" dirty="0" smtClean="0"/>
          </a:p>
        </p:txBody>
      </p:sp>
      <p:sp>
        <p:nvSpPr>
          <p:cNvPr id="4" name="Slide Number Placeholder 3"/>
          <p:cNvSpPr>
            <a:spLocks noGrp="1"/>
          </p:cNvSpPr>
          <p:nvPr>
            <p:ph type="sldNum" sz="quarter" idx="10"/>
          </p:nvPr>
        </p:nvSpPr>
        <p:spPr/>
        <p:txBody>
          <a:bodyPr/>
          <a:lstStyle/>
          <a:p>
            <a:fld id="{5E0C3846-8D4C-4326-8BC7-9B455A03629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basic form of our model is the Max-flow with interdictions. Initially we had a problem with the program using cycles on the undirected arcs to increase the flow, so an additional penalty term was introduced in order to stop this. </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basic form of our model is the Max-flow with interdictions. Initially we had a problem with the program using cycles on the undirected arcs to increase the flow, so an additional penalty term was introduced in order to stop this. </a:t>
            </a:r>
            <a:endParaRPr lang="en-US" dirty="0"/>
          </a:p>
        </p:txBody>
      </p:sp>
      <p:sp>
        <p:nvSpPr>
          <p:cNvPr id="4" name="Slide Number Placeholder 3"/>
          <p:cNvSpPr>
            <a:spLocks noGrp="1"/>
          </p:cNvSpPr>
          <p:nvPr>
            <p:ph type="sldNum" sz="quarter" idx="10"/>
          </p:nvPr>
        </p:nvSpPr>
        <p:spPr/>
        <p:txBody>
          <a:bodyPr/>
          <a:lstStyle/>
          <a:p>
            <a:fld id="{5E0C3846-8D4C-4326-8BC7-9B455A03629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6575" y="503238"/>
            <a:ext cx="3140075" cy="2354262"/>
          </a:xfrm>
        </p:spPr>
      </p:sp>
      <p:sp>
        <p:nvSpPr>
          <p:cNvPr id="3" name="Notes Placeholder 2"/>
          <p:cNvSpPr>
            <a:spLocks noGrp="1"/>
          </p:cNvSpPr>
          <p:nvPr>
            <p:ph type="body" idx="1"/>
          </p:nvPr>
        </p:nvSpPr>
        <p:spPr/>
        <p:txBody>
          <a:bodyPr>
            <a:normAutofit/>
          </a:bodyPr>
          <a:lstStyle/>
          <a:p>
            <a:r>
              <a:rPr lang="en-US" sz="1200" baseline="0" dirty="0" smtClean="0"/>
              <a:t>By selecting a specific number of attackers, we could fix the maximum number of arcs that could be interdicted at any one time. </a:t>
            </a:r>
          </a:p>
          <a:p>
            <a:endParaRPr lang="en-US" sz="1200" baseline="0" dirty="0" smtClean="0"/>
          </a:p>
          <a:p>
            <a:r>
              <a:rPr lang="en-US" sz="1200" baseline="0" dirty="0" smtClean="0"/>
              <a:t>We then determined what the terrorists best plan of attack was to stop as much tonnage as possible from flowing through the network. </a:t>
            </a:r>
          </a:p>
          <a:p>
            <a:endParaRPr lang="en-US" sz="1200" baseline="0" dirty="0" smtClean="0"/>
          </a:p>
          <a:p>
            <a:r>
              <a:rPr lang="en-US" sz="1200" baseline="0" dirty="0" smtClean="0"/>
              <a:t>We then removed the attacked arc(s) from the list of potential targets. We determined that we could view the removal of arcs into as the CG protecting the arcs. So by removing it we are saying that there is a CG vessel guarding that specific arc and that there is no possibility of the terrorist being able to attack it, but goods are still allowed to traverse it. This process was repeated until we found a number of CG vessels needed to prevent a complete network shutdown.</a:t>
            </a:r>
          </a:p>
          <a:p>
            <a:endParaRPr lang="en-US" sz="1200" baseline="0" dirty="0" smtClean="0"/>
          </a:p>
          <a:p>
            <a:r>
              <a:rPr lang="en-US" sz="1200" baseline="0" dirty="0" smtClean="0"/>
              <a:t>Once we had determined how many CG vessels were needed to prevent the network shutdown, we increased the number of simultaneous attackers and repeated the process up to a maximum of four attackers.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 are modeling the</a:t>
            </a:r>
            <a:r>
              <a:rPr lang="en-US" baseline="0" dirty="0" smtClean="0"/>
              <a:t> attacker/defender responses to a single attacker. The arcs appearing in red are the “optimal” arcs for the terrorist to hit in order to reduce as much cargo flow as possible. The arcs in blue represent the arcs that are defended by a Coast Guard vessel. </a:t>
            </a:r>
          </a:p>
          <a:p>
            <a:endParaRPr lang="en-US" baseline="0" dirty="0" smtClean="0"/>
          </a:p>
          <a:p>
            <a:r>
              <a:rPr lang="en-US" baseline="0" dirty="0" smtClean="0"/>
              <a:t>On the graph we can see that given his initial optimal attack, the terrorist is able to stop </a:t>
            </a:r>
            <a:r>
              <a:rPr lang="en-US" sz="1200" b="0" i="0" u="none" strike="noStrike" kern="1200" dirty="0" smtClean="0">
                <a:solidFill>
                  <a:schemeClr val="tx1"/>
                </a:solidFill>
                <a:effectLst/>
                <a:latin typeface="+mn-lt"/>
                <a:ea typeface="+mn-ea"/>
                <a:cs typeface="+mn-cs"/>
              </a:rPr>
              <a:t>123,779.4</a:t>
            </a:r>
            <a:r>
              <a:rPr lang="en-US" dirty="0" smtClean="0"/>
              <a:t>  tons of goods</a:t>
            </a:r>
            <a:r>
              <a:rPr lang="en-US" baseline="0" dirty="0" smtClean="0"/>
              <a:t>, thus allowing only </a:t>
            </a:r>
            <a:r>
              <a:rPr lang="en-US" sz="1200" b="0" i="0" u="none" strike="noStrike" kern="1200" dirty="0" smtClean="0">
                <a:solidFill>
                  <a:schemeClr val="tx1"/>
                </a:solidFill>
                <a:effectLst/>
                <a:latin typeface="+mn-lt"/>
                <a:ea typeface="+mn-ea"/>
                <a:cs typeface="+mn-cs"/>
              </a:rPr>
              <a:t>56,455.9</a:t>
            </a:r>
            <a:r>
              <a:rPr lang="en-US" dirty="0" smtClean="0"/>
              <a:t> tons of good to actually make it out.</a:t>
            </a:r>
            <a:r>
              <a:rPr lang="en-US" baseline="0" dirty="0" smtClean="0"/>
              <a:t> We have also graphed the number of arcs attacked each time, which seems trivial, but will prove interesting later. </a:t>
            </a:r>
          </a:p>
          <a:p>
            <a:endParaRPr lang="en-US" baseline="0" dirty="0" smtClean="0"/>
          </a:p>
          <a:p>
            <a:r>
              <a:rPr lang="en-US" baseline="0" dirty="0" smtClean="0"/>
              <a:t>After we know what the terrorists attack will be, we remove that arc from the list of attackable arcs and consider it defended. Initially we only considered a maximum of five possible defended arcs, but then we decided to increase that amount and as soon as we did, we noticed something interesting happen between five and six defended arcs. At this point the amount of cargo flowing from the network exceeds the amount of cargo the terrorist is actually able to stop. This is a result of the fact that once we have six vessels defending the network, we have completely protected the entire path from Hampton Roads to the sea.</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8</a:t>
            </a:fld>
            <a:endParaRPr lang="en-US"/>
          </a:p>
        </p:txBody>
      </p:sp>
    </p:spTree>
    <p:extLst>
      <p:ext uri="{BB962C8B-B14F-4D97-AF65-F5344CB8AC3E}">
        <p14:creationId xmlns:p14="http://schemas.microsoft.com/office/powerpoint/2010/main" val="1682975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then increased the number of attackers to two, and modeled how this would make things different. The first thing we noticed was the lack of nesting in the attacked arcs. Since the terrorist has the ability to attack two arcs simultaneously, his entire pattern changed. Instead of attacking in the middle, then working his way back from the beginning, he works his way out from the center.</a:t>
            </a:r>
          </a:p>
          <a:p>
            <a:endParaRPr lang="en-US" baseline="0" dirty="0" smtClean="0"/>
          </a:p>
          <a:p>
            <a:r>
              <a:rPr lang="en-US" baseline="0" dirty="0" smtClean="0"/>
              <a:t>We also see as a result of this, he is much more effective at being able to stop the flow of goods out of the network. Initially he is able to completely shut off the network with his first two attacks, but as soon as we start defending these arcs, he is no longer able to completely shut it down, and at least some flow is able to get out. </a:t>
            </a:r>
          </a:p>
        </p:txBody>
      </p:sp>
      <p:sp>
        <p:nvSpPr>
          <p:cNvPr id="4" name="Slide Number Placeholder 3"/>
          <p:cNvSpPr>
            <a:spLocks noGrp="1"/>
          </p:cNvSpPr>
          <p:nvPr>
            <p:ph type="sldNum" sz="quarter" idx="10"/>
          </p:nvPr>
        </p:nvSpPr>
        <p:spPr/>
        <p:txBody>
          <a:bodyPr/>
          <a:lstStyle/>
          <a:p>
            <a:fld id="{F8646707-6BBD-41A9-B4DF-0C76A73A2D2A}" type="slidenum">
              <a:rPr lang="en-US" smtClean="0"/>
              <a:t>9</a:t>
            </a:fld>
            <a:endParaRPr lang="en-US"/>
          </a:p>
        </p:txBody>
      </p:sp>
    </p:spTree>
    <p:extLst>
      <p:ext uri="{BB962C8B-B14F-4D97-AF65-F5344CB8AC3E}">
        <p14:creationId xmlns:p14="http://schemas.microsoft.com/office/powerpoint/2010/main" val="35860284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733203"/>
            <a:ext cx="9144000" cy="6124797"/>
          </a:xfrm>
          <a:prstGeom prst="rect">
            <a:avLst/>
          </a:prstGeom>
        </p:spPr>
      </p:pic>
      <p:sp>
        <p:nvSpPr>
          <p:cNvPr id="2" name="Title 1"/>
          <p:cNvSpPr>
            <a:spLocks noGrp="1"/>
          </p:cNvSpPr>
          <p:nvPr>
            <p:ph type="ctrTitle"/>
          </p:nvPr>
        </p:nvSpPr>
        <p:spPr>
          <a:xfrm>
            <a:off x="381000" y="381001"/>
            <a:ext cx="7772400" cy="761999"/>
          </a:xfrm>
        </p:spPr>
        <p:txBody>
          <a:bodyPr anchor="t"/>
          <a:lstStyle>
            <a:lvl1pPr algn="l">
              <a:defRPr>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39948" y="1219200"/>
            <a:ext cx="5275052" cy="1295400"/>
          </a:xfrm>
        </p:spPr>
        <p:txBody>
          <a:bodyPr>
            <a:normAutofit/>
          </a:bodyPr>
          <a:lstStyle>
            <a:lvl1pPr marL="0" indent="0" algn="l">
              <a:buNone/>
              <a:defRPr sz="1600" baseline="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a:t>
            </a:r>
            <a:endParaRPr lang="en-US" dirty="0"/>
          </a:p>
        </p:txBody>
      </p:sp>
      <p:sp>
        <p:nvSpPr>
          <p:cNvPr id="4" name="Date Placeholder 3"/>
          <p:cNvSpPr>
            <a:spLocks noGrp="1"/>
          </p:cNvSpPr>
          <p:nvPr>
            <p:ph type="dt" sz="half" idx="10"/>
          </p:nvPr>
        </p:nvSpPr>
        <p:spPr/>
        <p:txBody>
          <a:bodyPr/>
          <a:lstStyle/>
          <a:p>
            <a:fld id="{F922158D-428B-4987-8B28-745A2AFA1252}" type="datetimeFigureOut">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
        <p:nvSpPr>
          <p:cNvPr id="13" name="Oval 12"/>
          <p:cNvSpPr/>
          <p:nvPr userDrawn="1"/>
        </p:nvSpPr>
        <p:spPr>
          <a:xfrm>
            <a:off x="7088841" y="1143000"/>
            <a:ext cx="1183341" cy="1183341"/>
          </a:xfrm>
          <a:prstGeom prst="ellipse">
            <a:avLst/>
          </a:prstGeom>
          <a:blipFill>
            <a:blip r:embed="rId3"/>
            <a:stretch>
              <a:fillRect/>
            </a:stretch>
          </a:blipFill>
          <a:effectLst>
            <a:outerShdw blurRad="50800" dist="762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userDrawn="1"/>
        </p:nvSpPr>
        <p:spPr>
          <a:xfrm>
            <a:off x="6019800" y="1602441"/>
            <a:ext cx="1447800" cy="1447800"/>
          </a:xfrm>
          <a:prstGeom prst="ellipse">
            <a:avLst/>
          </a:prstGeom>
          <a:blipFill>
            <a:blip r:embed="rId4"/>
            <a:stretch>
              <a:fillRect/>
            </a:stretch>
          </a:blipFill>
          <a:effectLst>
            <a:outerShdw blurRad="50800" dist="381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userDrawn="1"/>
        </p:nvSpPr>
        <p:spPr>
          <a:xfrm>
            <a:off x="6248400" y="2590800"/>
            <a:ext cx="1752600" cy="1752600"/>
          </a:xfrm>
          <a:prstGeom prst="ellipse">
            <a:avLst/>
          </a:prstGeom>
          <a:blipFill>
            <a:blip r:embed="rId5"/>
            <a:stretch>
              <a:fillRect/>
            </a:stretch>
          </a:blipFill>
          <a:effectLst>
            <a:outerShdw blurRad="50800" dist="76200" dir="2700000" algn="tl" rotWithShape="0">
              <a:prstClr val="black">
                <a:alpha val="40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2158D-428B-4987-8B28-745A2AFA1252}" type="datetimeFigureOut">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92" t="50811" r="45394" b="-590"/>
          <a:stretch/>
        </p:blipFill>
        <p:spPr>
          <a:xfrm>
            <a:off x="-13648" y="0"/>
            <a:ext cx="9157648" cy="5582272"/>
          </a:xfrm>
          <a:prstGeom prst="rect">
            <a:avLst/>
          </a:prstGeom>
        </p:spPr>
      </p:pic>
      <p:sp>
        <p:nvSpPr>
          <p:cNvPr id="2" name="Title 1"/>
          <p:cNvSpPr>
            <a:spLocks noGrp="1"/>
          </p:cNvSpPr>
          <p:nvPr>
            <p:ph type="title" hasCustomPrompt="1"/>
          </p:nvPr>
        </p:nvSpPr>
        <p:spPr>
          <a:xfrm>
            <a:off x="3768304" y="1905000"/>
            <a:ext cx="5105400" cy="1143001"/>
          </a:xfrm>
        </p:spPr>
        <p:txBody>
          <a:bodyPr anchor="b" anchorCtr="0">
            <a:normAutofit/>
          </a:bodyPr>
          <a:lstStyle>
            <a:lvl1pPr algn="l">
              <a:defRPr sz="3600" b="0" cap="none">
                <a:latin typeface="Georgia"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0" y="3048000"/>
            <a:ext cx="5105400" cy="1500187"/>
          </a:xfrm>
        </p:spPr>
        <p:txBody>
          <a:bodyPr anchor="t"/>
          <a:lstStyle>
            <a:lvl1pPr marL="0" indent="0">
              <a:buNone/>
              <a:defRPr sz="2000">
                <a:solidFill>
                  <a:schemeClr val="tx1"/>
                </a:solidFill>
                <a:latin typeface="Georgia"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2158D-428B-4987-8B28-745A2AFA1252}" type="datetimeFigureOut">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914400"/>
          </a:xfrm>
        </p:spPr>
        <p:txBody>
          <a:bodyPr anchor="t">
            <a:normAutofit/>
          </a:bodyPr>
          <a:lstStyle>
            <a:lvl1pPr algn="l">
              <a:defRPr sz="2800">
                <a:latin typeface="Georgia"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marL="342900" indent="-342900">
              <a:lnSpc>
                <a:spcPct val="150000"/>
              </a:lnSpc>
              <a:spcBef>
                <a:spcPts val="0"/>
              </a:spcBef>
              <a:buSzPct val="130000"/>
              <a:buFont typeface="Arial" pitchFamily="34" charset="0"/>
              <a:buChar char="•"/>
              <a:defRPr sz="2000">
                <a:latin typeface="Georgia" pitchFamily="18" charset="0"/>
              </a:defRPr>
            </a:lvl1pPr>
            <a:lvl2pPr marL="571500" indent="-228600">
              <a:lnSpc>
                <a:spcPct val="150000"/>
              </a:lnSpc>
              <a:spcBef>
                <a:spcPts val="0"/>
              </a:spcBef>
              <a:buSzPct val="60000"/>
              <a:buFont typeface="Courier New" pitchFamily="49" charset="0"/>
              <a:buChar char="o"/>
              <a:defRPr sz="1800">
                <a:latin typeface="Georgia" pitchFamily="18" charset="0"/>
              </a:defRPr>
            </a:lvl2pPr>
            <a:lvl3pPr>
              <a:defRPr sz="2000">
                <a:latin typeface="Georgia" pitchFamily="18" charset="0"/>
              </a:defRPr>
            </a:lvl3pPr>
            <a:lvl4pPr>
              <a:defRPr sz="2000">
                <a:latin typeface="Georgia" pitchFamily="18" charset="0"/>
              </a:defRPr>
            </a:lvl4pPr>
            <a:lvl5pPr>
              <a:defRPr sz="2000">
                <a:latin typeface="Georgia"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922158D-428B-4987-8B28-745A2AFA1252}" type="datetimeFigureOut">
              <a:rPr lang="en-US" smtClean="0"/>
              <a:t>11/3/2011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22158D-428B-4987-8B28-745A2AFA1252}" type="datetimeFigureOut">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096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22158D-428B-4987-8B28-745A2AFA1252}" type="datetimeFigureOut">
              <a:rPr lang="en-US" smtClean="0"/>
              <a:t>11/3/2011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defRPr sz="28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2158D-428B-4987-8B28-745A2AFA1252}" type="datetimeFigureOut">
              <a:rPr lang="en-US" smtClean="0"/>
              <a:t>11/3/2011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2158D-428B-4987-8B28-745A2AFA1252}" type="datetimeFigureOut">
              <a:rPr lang="en-US" smtClean="0"/>
              <a:t>11/3/2011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3008313" cy="7620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914400"/>
            <a:ext cx="5111750" cy="521176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2158D-428B-4987-8B28-745A2AFA1252}" type="datetimeFigureOut">
              <a:rPr lang="en-US" smtClean="0"/>
              <a:t>11/3/2011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5FC477-0A05-4F3E-8EE9-E015C9089D56}" type="slidenum">
              <a:rPr lang="en-US" smtClean="0"/>
              <a:t>‹#›</a:t>
            </a:fld>
            <a:endParaRPr lang="en-US"/>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2158D-428B-4987-8B28-745A2AFA1252}" type="datetimeFigureOut">
              <a:rPr lang="en-US" smtClean="0"/>
              <a:t>11/3/2011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FC477-0A05-4F3E-8EE9-E015C9089D56}" type="slidenum">
              <a:rPr lang="en-US" smtClean="0"/>
              <a:t>‹#›</a:t>
            </a:fld>
            <a:endParaRPr lang="en-US"/>
          </a:p>
        </p:txBody>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l="-144"/>
          <a:stretch/>
        </p:blipFill>
        <p:spPr>
          <a:xfrm>
            <a:off x="-13251" y="0"/>
            <a:ext cx="9157252" cy="66044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iming>
    <p:tnLst>
      <p:par>
        <p:cTn id="1" dur="indefinite" restart="never" nodeType="tmRoot"/>
      </p:par>
    </p:tnLst>
  </p:timing>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chart" Target="../charts/chart3.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image" Target="../media/image1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chart" Target="../charts/chart4.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10.gif"/><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11.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chart" Target="../charts/chart1.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chart" Target="../charts/chart2.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lstStyle/>
          <a:p>
            <a:r>
              <a:rPr lang="en-US" dirty="0" smtClean="0"/>
              <a:t>Modeling Attacks to Chesapeake Bay Shipping</a:t>
            </a:r>
            <a:endParaRPr lang="en-US" dirty="0"/>
          </a:p>
        </p:txBody>
      </p:sp>
      <p:sp>
        <p:nvSpPr>
          <p:cNvPr id="3" name="Subtitle 2"/>
          <p:cNvSpPr>
            <a:spLocks noGrp="1"/>
          </p:cNvSpPr>
          <p:nvPr>
            <p:ph type="subTitle" idx="1"/>
            <p:custDataLst>
              <p:tags r:id="rId3"/>
            </p:custDataLst>
          </p:nvPr>
        </p:nvSpPr>
        <p:spPr/>
        <p:txBody>
          <a:bodyPr/>
          <a:lstStyle/>
          <a:p>
            <a:r>
              <a:rPr lang="en-US" dirty="0" smtClean="0"/>
              <a:t>LT Sarah Watson</a:t>
            </a:r>
          </a:p>
          <a:p>
            <a:r>
              <a:rPr lang="en-US" dirty="0" smtClean="0"/>
              <a:t>LT Matt Yokeley</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4000">
        <p14:vortex dir="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 name="Chart 136"/>
          <p:cNvGraphicFramePr>
            <a:graphicFrameLocks/>
          </p:cNvGraphicFramePr>
          <p:nvPr>
            <p:extLst>
              <p:ext uri="{D42A27DB-BD31-4B8C-83A1-F6EECF244321}">
                <p14:modId xmlns:p14="http://schemas.microsoft.com/office/powerpoint/2010/main" val="1160527970"/>
              </p:ext>
            </p:extLst>
          </p:nvPr>
        </p:nvGraphicFramePr>
        <p:xfrm>
          <a:off x="4645152" y="2103120"/>
          <a:ext cx="4498848" cy="315468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custDataLst>
              <p:tags r:id="rId2"/>
            </p:custDataLst>
          </p:nvPr>
        </p:nvSpPr>
        <p:spPr>
          <a:xfrm>
            <a:off x="457200" y="914400"/>
            <a:ext cx="5410200" cy="914400"/>
          </a:xfrm>
        </p:spPr>
        <p:txBody>
          <a:bodyPr/>
          <a:lstStyle/>
          <a:p>
            <a:r>
              <a:rPr lang="en-US" dirty="0" smtClean="0"/>
              <a:t>Analysis of Three Attackers</a:t>
            </a:r>
            <a:endParaRPr lang="en-US" dirty="0"/>
          </a:p>
        </p:txBody>
      </p:sp>
      <p:sp>
        <p:nvSpPr>
          <p:cNvPr id="3" name="Content Placeholder 2"/>
          <p:cNvSpPr>
            <a:spLocks noGrp="1"/>
          </p:cNvSpPr>
          <p:nvPr>
            <p:ph idx="1"/>
            <p:custDataLst>
              <p:tags r:id="rId3"/>
            </p:custDataLst>
          </p:nvPr>
        </p:nvSpPr>
        <p:spPr>
          <a:xfrm>
            <a:off x="457200" y="1447800"/>
            <a:ext cx="5638800" cy="609600"/>
          </a:xfrm>
        </p:spPr>
        <p:txBody>
          <a:bodyPr/>
          <a:lstStyle/>
          <a:p>
            <a:pPr>
              <a:lnSpc>
                <a:spcPct val="150000"/>
              </a:lnSpc>
            </a:pPr>
            <a:r>
              <a:rPr lang="en-US" dirty="0" smtClean="0"/>
              <a:t>Maximum flow of network = 180,235.3 tons</a:t>
            </a:r>
          </a:p>
        </p:txBody>
      </p:sp>
      <p:grpSp>
        <p:nvGrpSpPr>
          <p:cNvPr id="99" name="Group 98"/>
          <p:cNvGrpSpPr/>
          <p:nvPr/>
        </p:nvGrpSpPr>
        <p:grpSpPr>
          <a:xfrm>
            <a:off x="152400" y="2304473"/>
            <a:ext cx="4495800" cy="2724727"/>
            <a:chOff x="228600" y="2286000"/>
            <a:chExt cx="5029200" cy="3048000"/>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8600" y="2286000"/>
              <a:ext cx="5029200" cy="2994359"/>
            </a:xfrm>
            <a:prstGeom prst="rect">
              <a:avLst/>
            </a:prstGeom>
            <a:noFill/>
            <a:ln w="12700">
              <a:solidFill>
                <a:schemeClr val="tx1"/>
              </a:solidFill>
              <a:miter lim="800000"/>
              <a:headEnd/>
              <a:tailEnd/>
            </a:ln>
            <a:effectLst>
              <a:outerShdw blurRad="88900" dist="508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grpSp>
          <p:nvGrpSpPr>
            <p:cNvPr id="98" name="Group 97"/>
            <p:cNvGrpSpPr/>
            <p:nvPr/>
          </p:nvGrpSpPr>
          <p:grpSpPr>
            <a:xfrm>
              <a:off x="304800" y="2362200"/>
              <a:ext cx="4800600" cy="2971800"/>
              <a:chOff x="304800" y="2362200"/>
              <a:chExt cx="4800600" cy="2971800"/>
            </a:xfrm>
          </p:grpSpPr>
          <p:cxnSp>
            <p:nvCxnSpPr>
              <p:cNvPr id="29" name="Straight Connector 28"/>
              <p:cNvCxnSpPr>
                <a:stCxn id="10" idx="5"/>
                <a:endCxn id="5" idx="1"/>
              </p:cNvCxnSpPr>
              <p:nvPr/>
            </p:nvCxnSpPr>
            <p:spPr>
              <a:xfrm>
                <a:off x="3863882" y="4766376"/>
                <a:ext cx="730436" cy="4375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6"/>
                <a:endCxn id="12" idx="2"/>
              </p:cNvCxnSpPr>
              <p:nvPr/>
            </p:nvCxnSpPr>
            <p:spPr>
              <a:xfrm>
                <a:off x="3581400" y="3352800"/>
                <a:ext cx="51054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6"/>
                <a:endCxn id="9" idx="2"/>
              </p:cNvCxnSpPr>
              <p:nvPr/>
            </p:nvCxnSpPr>
            <p:spPr>
              <a:xfrm flipV="1">
                <a:off x="3810000" y="3843528"/>
                <a:ext cx="434340" cy="17587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5"/>
                <a:endCxn id="10" idx="1"/>
              </p:cNvCxnSpPr>
              <p:nvPr/>
            </p:nvCxnSpPr>
            <p:spPr>
              <a:xfrm>
                <a:off x="3147602" y="4107722"/>
                <a:ext cx="608516" cy="55089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6"/>
                <a:endCxn id="11" idx="2"/>
              </p:cNvCxnSpPr>
              <p:nvPr/>
            </p:nvCxnSpPr>
            <p:spPr>
              <a:xfrm flipV="1">
                <a:off x="3169920" y="4019399"/>
                <a:ext cx="487680" cy="3444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0"/>
                <a:endCxn id="13" idx="4"/>
              </p:cNvCxnSpPr>
              <p:nvPr/>
            </p:nvCxnSpPr>
            <p:spPr>
              <a:xfrm flipH="1" flipV="1">
                <a:off x="3505200" y="3429000"/>
                <a:ext cx="228600" cy="51419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11" idx="4"/>
              </p:cNvCxnSpPr>
              <p:nvPr/>
            </p:nvCxnSpPr>
            <p:spPr>
              <a:xfrm flipH="1" flipV="1">
                <a:off x="3733800" y="4095599"/>
                <a:ext cx="76200" cy="54069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4" idx="6"/>
                <a:endCxn id="8" idx="2"/>
              </p:cNvCxnSpPr>
              <p:nvPr/>
            </p:nvCxnSpPr>
            <p:spPr>
              <a:xfrm>
                <a:off x="2588109" y="3913916"/>
                <a:ext cx="429411" cy="139924"/>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7"/>
                <a:endCxn id="23" idx="2"/>
              </p:cNvCxnSpPr>
              <p:nvPr/>
            </p:nvCxnSpPr>
            <p:spPr>
              <a:xfrm flipV="1">
                <a:off x="2580773" y="3783179"/>
                <a:ext cx="154807" cy="728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 idx="1"/>
                <a:endCxn id="23" idx="5"/>
              </p:cNvCxnSpPr>
              <p:nvPr/>
            </p:nvCxnSpPr>
            <p:spPr>
              <a:xfrm flipH="1" flipV="1">
                <a:off x="2865662" y="3837061"/>
                <a:ext cx="174176" cy="16289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4" idx="2"/>
              </p:cNvCxnSpPr>
              <p:nvPr/>
            </p:nvCxnSpPr>
            <p:spPr>
              <a:xfrm>
                <a:off x="1935480" y="3706979"/>
                <a:ext cx="505611" cy="16679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3565178"/>
                <a:ext cx="259080" cy="9242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6" idx="7"/>
                <a:endCxn id="15" idx="2"/>
              </p:cNvCxnSpPr>
              <p:nvPr/>
            </p:nvCxnSpPr>
            <p:spPr>
              <a:xfrm flipV="1">
                <a:off x="1349282" y="3688080"/>
                <a:ext cx="433798" cy="38411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8" idx="4"/>
                <a:endCxn id="16" idx="0"/>
              </p:cNvCxnSpPr>
              <p:nvPr/>
            </p:nvCxnSpPr>
            <p:spPr>
              <a:xfrm flipH="1">
                <a:off x="1295400" y="3616423"/>
                <a:ext cx="137096" cy="43345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7" idx="5"/>
                <a:endCxn id="16" idx="1"/>
              </p:cNvCxnSpPr>
              <p:nvPr/>
            </p:nvCxnSpPr>
            <p:spPr>
              <a:xfrm>
                <a:off x="434882" y="3482882"/>
                <a:ext cx="806636" cy="5893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7" idx="6"/>
                <a:endCxn id="18" idx="2"/>
              </p:cNvCxnSpPr>
              <p:nvPr/>
            </p:nvCxnSpPr>
            <p:spPr>
              <a:xfrm>
                <a:off x="457200" y="3429000"/>
                <a:ext cx="915953" cy="9747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8" idx="0"/>
                <a:endCxn id="21" idx="4"/>
              </p:cNvCxnSpPr>
              <p:nvPr/>
            </p:nvCxnSpPr>
            <p:spPr>
              <a:xfrm flipV="1">
                <a:off x="1463104" y="3274106"/>
                <a:ext cx="41562" cy="1930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7" idx="7"/>
                <a:endCxn id="21" idx="2"/>
              </p:cNvCxnSpPr>
              <p:nvPr/>
            </p:nvCxnSpPr>
            <p:spPr>
              <a:xfrm flipV="1">
                <a:off x="434882" y="3181066"/>
                <a:ext cx="1015412" cy="194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1" idx="7"/>
                <a:endCxn id="19" idx="2"/>
              </p:cNvCxnSpPr>
              <p:nvPr/>
            </p:nvCxnSpPr>
            <p:spPr>
              <a:xfrm flipV="1">
                <a:off x="1589790" y="3018934"/>
                <a:ext cx="486664" cy="14301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3" idx="1"/>
                <a:endCxn id="19" idx="5"/>
              </p:cNvCxnSpPr>
              <p:nvPr/>
            </p:nvCxnSpPr>
            <p:spPr>
              <a:xfrm flipH="1" flipV="1">
                <a:off x="2197607" y="3090674"/>
                <a:ext cx="560291" cy="6386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3" idx="7"/>
                <a:endCxn id="13" idx="3"/>
              </p:cNvCxnSpPr>
              <p:nvPr/>
            </p:nvCxnSpPr>
            <p:spPr>
              <a:xfrm flipV="1">
                <a:off x="2865662" y="3406682"/>
                <a:ext cx="585656" cy="3226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0" idx="5"/>
                <a:endCxn id="13" idx="1"/>
              </p:cNvCxnSpPr>
              <p:nvPr/>
            </p:nvCxnSpPr>
            <p:spPr>
              <a:xfrm>
                <a:off x="2797082" y="2617250"/>
                <a:ext cx="654236" cy="68166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2" idx="6"/>
                <a:endCxn id="20" idx="1"/>
              </p:cNvCxnSpPr>
              <p:nvPr/>
            </p:nvCxnSpPr>
            <p:spPr>
              <a:xfrm>
                <a:off x="1901421" y="2461480"/>
                <a:ext cx="787897" cy="4800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2" idx="5"/>
                <a:endCxn id="19" idx="1"/>
              </p:cNvCxnSpPr>
              <p:nvPr/>
            </p:nvCxnSpPr>
            <p:spPr>
              <a:xfrm>
                <a:off x="1863831" y="2506071"/>
                <a:ext cx="242338" cy="4626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9" idx="0"/>
                <a:endCxn id="20" idx="2"/>
              </p:cNvCxnSpPr>
              <p:nvPr/>
            </p:nvCxnSpPr>
            <p:spPr>
              <a:xfrm flipV="1">
                <a:off x="2162666" y="2563368"/>
                <a:ext cx="504334" cy="39091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5" idx="7"/>
                <a:endCxn id="19" idx="4"/>
              </p:cNvCxnSpPr>
              <p:nvPr/>
            </p:nvCxnSpPr>
            <p:spPr>
              <a:xfrm flipV="1">
                <a:off x="1913162" y="3105146"/>
                <a:ext cx="227948" cy="529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572000" y="5181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267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7520" y="397764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4340" y="376732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4636294"/>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94319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9194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916409">
                <a:off x="2438400" y="3817643"/>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3080" y="361188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40498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33528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95149">
                <a:off x="1371600" y="3465576"/>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87880">
                <a:off x="2075688" y="2953512"/>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67000" y="248716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881882">
                <a:off x="1447800" y="3124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57845">
                <a:off x="1752600" y="2362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35580" y="37069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p:cNvGrpSpPr/>
          <p:nvPr/>
        </p:nvGrpSpPr>
        <p:grpSpPr>
          <a:xfrm>
            <a:off x="228600" y="5334000"/>
            <a:ext cx="4804585" cy="1200329"/>
            <a:chOff x="1143000" y="5334000"/>
            <a:chExt cx="4804585" cy="1200329"/>
          </a:xfrm>
        </p:grpSpPr>
        <p:sp>
          <p:nvSpPr>
            <p:cNvPr id="100" name="TextBox 99"/>
            <p:cNvSpPr txBox="1"/>
            <p:nvPr/>
          </p:nvSpPr>
          <p:spPr>
            <a:xfrm>
              <a:off x="2057400" y="5334000"/>
              <a:ext cx="3890185" cy="1200329"/>
            </a:xfrm>
            <a:prstGeom prst="rect">
              <a:avLst/>
            </a:prstGeom>
            <a:noFill/>
          </p:spPr>
          <p:txBody>
            <a:bodyPr wrap="square" rtlCol="0">
              <a:spAutoFit/>
            </a:bodyPr>
            <a:lstStyle/>
            <a:p>
              <a:r>
                <a:rPr lang="en-US" dirty="0" smtClean="0"/>
                <a:t>Attackable arcs</a:t>
              </a:r>
            </a:p>
            <a:p>
              <a:r>
                <a:rPr lang="en-US" dirty="0" smtClean="0"/>
                <a:t>Optimal arc for terrorist to attack</a:t>
              </a:r>
            </a:p>
            <a:p>
              <a:r>
                <a:rPr lang="en-US" dirty="0" smtClean="0"/>
                <a:t>Defended arcs</a:t>
              </a:r>
            </a:p>
          </p:txBody>
        </p:sp>
        <p:cxnSp>
          <p:nvCxnSpPr>
            <p:cNvPr id="102" name="Straight Connector 101"/>
            <p:cNvCxnSpPr/>
            <p:nvPr/>
          </p:nvCxnSpPr>
          <p:spPr>
            <a:xfrm>
              <a:off x="1143000" y="5532120"/>
              <a:ext cx="83820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50916" y="6062472"/>
              <a:ext cx="8385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50416" y="5795665"/>
              <a:ext cx="839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1" name="Straight Connector 280"/>
          <p:cNvCxnSpPr>
            <a:endCxn id="22" idx="2"/>
          </p:cNvCxnSpPr>
          <p:nvPr/>
        </p:nvCxnSpPr>
        <p:spPr>
          <a:xfrm>
            <a:off x="1393582" y="2304474"/>
            <a:ext cx="124381" cy="11560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2" idx="1"/>
          </p:cNvCxnSpPr>
          <p:nvPr/>
        </p:nvCxnSpPr>
        <p:spPr>
          <a:xfrm flipV="1">
            <a:off x="1551565" y="2304474"/>
            <a:ext cx="31316" cy="757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0" idx="1"/>
          </p:cNvCxnSpPr>
          <p:nvPr/>
        </p:nvCxnSpPr>
        <p:spPr>
          <a:xfrm flipH="1" flipV="1">
            <a:off x="2255100" y="2304474"/>
            <a:ext cx="97032" cy="19978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1" idx="0"/>
            <a:endCxn id="22" idx="4"/>
          </p:cNvCxnSpPr>
          <p:nvPr/>
        </p:nvCxnSpPr>
        <p:spPr>
          <a:xfrm flipV="1">
            <a:off x="1327692" y="2505627"/>
            <a:ext cx="234557" cy="55037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96128" y="269748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599366" y="464849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593080" y="3017491"/>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100572" y="224942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7900416" y="2222795"/>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010912" y="224942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5672328" y="2697480"/>
            <a:ext cx="667512" cy="76200"/>
            <a:chOff x="5672328" y="2697480"/>
            <a:chExt cx="667512" cy="76200"/>
          </a:xfrm>
        </p:grpSpPr>
        <p:cxnSp>
          <p:nvCxnSpPr>
            <p:cNvPr id="31" name="Straight Connector 30"/>
            <p:cNvCxnSpPr>
              <a:stCxn id="26" idx="3"/>
              <a:endCxn id="138" idx="1"/>
            </p:cNvCxnSpPr>
            <p:nvPr/>
          </p:nvCxnSpPr>
          <p:spPr>
            <a:xfrm>
              <a:off x="5672328" y="2735580"/>
              <a:ext cx="591312"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6263640" y="269748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6339840" y="2697480"/>
            <a:ext cx="649224" cy="76200"/>
            <a:chOff x="6339840" y="2697480"/>
            <a:chExt cx="649224" cy="76200"/>
          </a:xfrm>
        </p:grpSpPr>
        <p:sp>
          <p:nvSpPr>
            <p:cNvPr id="140" name="Rectangle 139"/>
            <p:cNvSpPr/>
            <p:nvPr/>
          </p:nvSpPr>
          <p:spPr>
            <a:xfrm>
              <a:off x="6912864" y="269748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1" name="Straight Connector 140"/>
            <p:cNvCxnSpPr>
              <a:stCxn id="138" idx="3"/>
              <a:endCxn id="140" idx="1"/>
            </p:cNvCxnSpPr>
            <p:nvPr/>
          </p:nvCxnSpPr>
          <p:spPr>
            <a:xfrm>
              <a:off x="6339840" y="2735580"/>
              <a:ext cx="573024"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6989064" y="2697630"/>
            <a:ext cx="667512" cy="76200"/>
            <a:chOff x="6989064" y="2697630"/>
            <a:chExt cx="667512" cy="76200"/>
          </a:xfrm>
        </p:grpSpPr>
        <p:sp>
          <p:nvSpPr>
            <p:cNvPr id="146" name="Rectangle 145"/>
            <p:cNvSpPr/>
            <p:nvPr/>
          </p:nvSpPr>
          <p:spPr>
            <a:xfrm>
              <a:off x="7580376" y="269763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7" name="Straight Connector 146"/>
            <p:cNvCxnSpPr>
              <a:stCxn id="140" idx="3"/>
              <a:endCxn id="146" idx="1"/>
            </p:cNvCxnSpPr>
            <p:nvPr/>
          </p:nvCxnSpPr>
          <p:spPr>
            <a:xfrm>
              <a:off x="6989064" y="2735580"/>
              <a:ext cx="591312" cy="15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89" name="Group 288"/>
          <p:cNvGrpSpPr/>
          <p:nvPr/>
        </p:nvGrpSpPr>
        <p:grpSpPr>
          <a:xfrm>
            <a:off x="7656576" y="2735730"/>
            <a:ext cx="658368" cy="101958"/>
            <a:chOff x="7656576" y="2735730"/>
            <a:chExt cx="658368" cy="101958"/>
          </a:xfrm>
        </p:grpSpPr>
        <p:sp>
          <p:nvSpPr>
            <p:cNvPr id="148" name="Rectangle 147"/>
            <p:cNvSpPr/>
            <p:nvPr/>
          </p:nvSpPr>
          <p:spPr>
            <a:xfrm>
              <a:off x="8238744" y="2761488"/>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a:stCxn id="146" idx="3"/>
              <a:endCxn id="148" idx="1"/>
            </p:cNvCxnSpPr>
            <p:nvPr/>
          </p:nvCxnSpPr>
          <p:spPr>
            <a:xfrm>
              <a:off x="7656576" y="2735730"/>
              <a:ext cx="582168" cy="63858"/>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5654802" y="3017490"/>
            <a:ext cx="696087" cy="101057"/>
            <a:chOff x="5654802" y="3017490"/>
            <a:chExt cx="696087" cy="101057"/>
          </a:xfrm>
        </p:grpSpPr>
        <p:cxnSp>
          <p:nvCxnSpPr>
            <p:cNvPr id="35" name="Straight Connector 34"/>
            <p:cNvCxnSpPr>
              <a:stCxn id="33" idx="5"/>
              <a:endCxn id="152" idx="1"/>
            </p:cNvCxnSpPr>
            <p:nvPr/>
          </p:nvCxnSpPr>
          <p:spPr>
            <a:xfrm flipV="1">
              <a:off x="5654802" y="3068019"/>
              <a:ext cx="634365" cy="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52" name="Isosceles Triangle 151"/>
            <p:cNvSpPr/>
            <p:nvPr/>
          </p:nvSpPr>
          <p:spPr>
            <a:xfrm>
              <a:off x="6268593" y="3017490"/>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330315" y="3017491"/>
            <a:ext cx="664845" cy="101057"/>
            <a:chOff x="6330315" y="3017491"/>
            <a:chExt cx="664845" cy="101057"/>
          </a:xfrm>
        </p:grpSpPr>
        <p:sp>
          <p:nvSpPr>
            <p:cNvPr id="153" name="Isosceles Triangle 152"/>
            <p:cNvSpPr/>
            <p:nvPr/>
          </p:nvSpPr>
          <p:spPr>
            <a:xfrm>
              <a:off x="6912864" y="3017491"/>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6" name="Straight Connector 155"/>
            <p:cNvCxnSpPr>
              <a:stCxn id="152" idx="5"/>
              <a:endCxn id="153" idx="5"/>
            </p:cNvCxnSpPr>
            <p:nvPr/>
          </p:nvCxnSpPr>
          <p:spPr>
            <a:xfrm>
              <a:off x="6330315" y="3068019"/>
              <a:ext cx="644271" cy="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6974586" y="3017489"/>
            <a:ext cx="688086" cy="101057"/>
            <a:chOff x="6974586" y="3017489"/>
            <a:chExt cx="688086" cy="101057"/>
          </a:xfrm>
        </p:grpSpPr>
        <p:sp>
          <p:nvSpPr>
            <p:cNvPr id="159" name="Isosceles Triangle 158"/>
            <p:cNvSpPr/>
            <p:nvPr/>
          </p:nvSpPr>
          <p:spPr>
            <a:xfrm>
              <a:off x="7580376" y="3017489"/>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1" name="Straight Connector 160"/>
            <p:cNvCxnSpPr>
              <a:stCxn id="153" idx="5"/>
              <a:endCxn id="159" idx="1"/>
            </p:cNvCxnSpPr>
            <p:nvPr/>
          </p:nvCxnSpPr>
          <p:spPr>
            <a:xfrm flipV="1">
              <a:off x="6974586" y="3068018"/>
              <a:ext cx="626364" cy="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7642098" y="3017491"/>
            <a:ext cx="675894" cy="101057"/>
            <a:chOff x="7642098" y="3017491"/>
            <a:chExt cx="675894" cy="101057"/>
          </a:xfrm>
        </p:grpSpPr>
        <p:sp>
          <p:nvSpPr>
            <p:cNvPr id="160" name="Isosceles Triangle 159"/>
            <p:cNvSpPr/>
            <p:nvPr/>
          </p:nvSpPr>
          <p:spPr>
            <a:xfrm>
              <a:off x="8235696" y="3017491"/>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5" name="Straight Connector 164"/>
            <p:cNvCxnSpPr>
              <a:stCxn id="159" idx="5"/>
              <a:endCxn id="160" idx="1"/>
            </p:cNvCxnSpPr>
            <p:nvPr/>
          </p:nvCxnSpPr>
          <p:spPr>
            <a:xfrm>
              <a:off x="7642098" y="3068018"/>
              <a:ext cx="614172" cy="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5675566" y="4651179"/>
            <a:ext cx="667702" cy="76200"/>
            <a:chOff x="5675566" y="4651179"/>
            <a:chExt cx="667702" cy="76200"/>
          </a:xfrm>
        </p:grpSpPr>
        <p:cxnSp>
          <p:nvCxnSpPr>
            <p:cNvPr id="256" name="Straight Connector 255"/>
            <p:cNvCxnSpPr>
              <a:stCxn id="254" idx="3"/>
              <a:endCxn id="168" idx="1"/>
            </p:cNvCxnSpPr>
            <p:nvPr/>
          </p:nvCxnSpPr>
          <p:spPr>
            <a:xfrm>
              <a:off x="5675566" y="4686599"/>
              <a:ext cx="591502" cy="268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68" name="Diamond 167"/>
            <p:cNvSpPr/>
            <p:nvPr/>
          </p:nvSpPr>
          <p:spPr>
            <a:xfrm>
              <a:off x="6267068" y="465117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6343268" y="4656240"/>
            <a:ext cx="651892" cy="76200"/>
            <a:chOff x="6343268" y="4656240"/>
            <a:chExt cx="651892" cy="76200"/>
          </a:xfrm>
        </p:grpSpPr>
        <p:sp>
          <p:nvSpPr>
            <p:cNvPr id="169" name="Diamond 168"/>
            <p:cNvSpPr/>
            <p:nvPr/>
          </p:nvSpPr>
          <p:spPr>
            <a:xfrm>
              <a:off x="6918960" y="465624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4" name="Straight Connector 173"/>
            <p:cNvCxnSpPr>
              <a:stCxn id="168" idx="3"/>
              <a:endCxn id="169" idx="1"/>
            </p:cNvCxnSpPr>
            <p:nvPr/>
          </p:nvCxnSpPr>
          <p:spPr>
            <a:xfrm>
              <a:off x="6343268" y="4689279"/>
              <a:ext cx="575692" cy="506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88" name="Group 287"/>
          <p:cNvGrpSpPr/>
          <p:nvPr/>
        </p:nvGrpSpPr>
        <p:grpSpPr>
          <a:xfrm>
            <a:off x="6995160" y="4656240"/>
            <a:ext cx="667512" cy="76200"/>
            <a:chOff x="6995160" y="4656240"/>
            <a:chExt cx="667512" cy="76200"/>
          </a:xfrm>
        </p:grpSpPr>
        <p:sp>
          <p:nvSpPr>
            <p:cNvPr id="170" name="Diamond 169"/>
            <p:cNvSpPr/>
            <p:nvPr/>
          </p:nvSpPr>
          <p:spPr>
            <a:xfrm>
              <a:off x="7586472" y="465624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7" name="Straight Connector 176"/>
            <p:cNvCxnSpPr>
              <a:stCxn id="169" idx="3"/>
              <a:endCxn id="170" idx="1"/>
            </p:cNvCxnSpPr>
            <p:nvPr/>
          </p:nvCxnSpPr>
          <p:spPr>
            <a:xfrm>
              <a:off x="6995160" y="4694340"/>
              <a:ext cx="59131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7662672" y="4590288"/>
            <a:ext cx="655320" cy="104052"/>
            <a:chOff x="7662672" y="4590288"/>
            <a:chExt cx="655320" cy="104052"/>
          </a:xfrm>
        </p:grpSpPr>
        <p:sp>
          <p:nvSpPr>
            <p:cNvPr id="171" name="Diamond 170"/>
            <p:cNvSpPr/>
            <p:nvPr/>
          </p:nvSpPr>
          <p:spPr>
            <a:xfrm>
              <a:off x="8241792" y="4590288"/>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p:cNvCxnSpPr>
              <a:stCxn id="170" idx="3"/>
              <a:endCxn id="171" idx="1"/>
            </p:cNvCxnSpPr>
            <p:nvPr/>
          </p:nvCxnSpPr>
          <p:spPr>
            <a:xfrm flipV="1">
              <a:off x="7662672" y="4628388"/>
              <a:ext cx="579120" cy="6595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185" name="Straight Connector 184"/>
          <p:cNvCxnSpPr>
            <a:stCxn id="13" idx="6"/>
            <a:endCxn id="12" idx="2"/>
          </p:cNvCxnSpPr>
          <p:nvPr/>
        </p:nvCxnSpPr>
        <p:spPr>
          <a:xfrm>
            <a:off x="3149599" y="3258127"/>
            <a:ext cx="456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stCxn id="10" idx="5"/>
            <a:endCxn id="5" idx="1"/>
          </p:cNvCxnSpPr>
          <p:nvPr/>
        </p:nvCxnSpPr>
        <p:spPr>
          <a:xfrm>
            <a:off x="3402121" y="4521778"/>
            <a:ext cx="652966" cy="391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1" idx="6"/>
            <a:endCxn id="9" idx="2"/>
          </p:cNvCxnSpPr>
          <p:nvPr/>
        </p:nvCxnSpPr>
        <p:spPr>
          <a:xfrm flipV="1">
            <a:off x="3353954" y="3696808"/>
            <a:ext cx="388274" cy="157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stCxn id="13" idx="6"/>
            <a:endCxn id="12" idx="2"/>
          </p:cNvCxnSpPr>
          <p:nvPr/>
        </p:nvCxnSpPr>
        <p:spPr>
          <a:xfrm>
            <a:off x="3149599" y="3258127"/>
            <a:ext cx="456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11" idx="6"/>
            <a:endCxn id="9" idx="2"/>
          </p:cNvCxnSpPr>
          <p:nvPr/>
        </p:nvCxnSpPr>
        <p:spPr>
          <a:xfrm flipV="1">
            <a:off x="3353954" y="3696808"/>
            <a:ext cx="388274" cy="15721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10" idx="5"/>
            <a:endCxn id="5" idx="1"/>
          </p:cNvCxnSpPr>
          <p:nvPr/>
        </p:nvCxnSpPr>
        <p:spPr>
          <a:xfrm>
            <a:off x="3402121" y="4521778"/>
            <a:ext cx="652966" cy="3911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a:stCxn id="23" idx="7"/>
            <a:endCxn id="13" idx="3"/>
          </p:cNvCxnSpPr>
          <p:nvPr/>
        </p:nvCxnSpPr>
        <p:spPr>
          <a:xfrm flipV="1">
            <a:off x="2509773" y="3306294"/>
            <a:ext cx="523541" cy="288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a:stCxn id="8" idx="5"/>
            <a:endCxn id="10" idx="1"/>
          </p:cNvCxnSpPr>
          <p:nvPr/>
        </p:nvCxnSpPr>
        <p:spPr>
          <a:xfrm>
            <a:off x="2761810" y="3932981"/>
            <a:ext cx="543977" cy="49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8" idx="6"/>
            <a:endCxn id="11" idx="2"/>
          </p:cNvCxnSpPr>
          <p:nvPr/>
        </p:nvCxnSpPr>
        <p:spPr>
          <a:xfrm flipV="1">
            <a:off x="2781761" y="3854026"/>
            <a:ext cx="435957" cy="30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a:stCxn id="23" idx="7"/>
            <a:endCxn id="13" idx="3"/>
          </p:cNvCxnSpPr>
          <p:nvPr/>
        </p:nvCxnSpPr>
        <p:spPr>
          <a:xfrm flipV="1">
            <a:off x="2509773" y="3306294"/>
            <a:ext cx="523541" cy="28839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8" idx="6"/>
            <a:endCxn id="11" idx="2"/>
          </p:cNvCxnSpPr>
          <p:nvPr/>
        </p:nvCxnSpPr>
        <p:spPr>
          <a:xfrm flipV="1">
            <a:off x="2781761" y="3854026"/>
            <a:ext cx="435957" cy="307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8" idx="5"/>
            <a:endCxn id="10" idx="1"/>
          </p:cNvCxnSpPr>
          <p:nvPr/>
        </p:nvCxnSpPr>
        <p:spPr>
          <a:xfrm>
            <a:off x="2761810" y="3932981"/>
            <a:ext cx="543977" cy="49246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p:cNvCxnSpPr>
            <a:stCxn id="23" idx="1"/>
            <a:endCxn id="19" idx="5"/>
          </p:cNvCxnSpPr>
          <p:nvPr/>
        </p:nvCxnSpPr>
        <p:spPr>
          <a:xfrm flipH="1" flipV="1">
            <a:off x="1912572" y="3023802"/>
            <a:ext cx="500867" cy="570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p:cNvCxnSpPr>
            <a:stCxn id="14" idx="7"/>
            <a:endCxn id="23" idx="2"/>
          </p:cNvCxnSpPr>
          <p:nvPr/>
        </p:nvCxnSpPr>
        <p:spPr>
          <a:xfrm flipV="1">
            <a:off x="2255099" y="3642860"/>
            <a:ext cx="138389" cy="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14" idx="6"/>
            <a:endCxn id="8" idx="2"/>
          </p:cNvCxnSpPr>
          <p:nvPr/>
        </p:nvCxnSpPr>
        <p:spPr>
          <a:xfrm>
            <a:off x="2261657" y="3759731"/>
            <a:ext cx="383868" cy="1250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23" idx="1"/>
            <a:endCxn id="19" idx="5"/>
          </p:cNvCxnSpPr>
          <p:nvPr/>
        </p:nvCxnSpPr>
        <p:spPr>
          <a:xfrm flipH="1" flipV="1">
            <a:off x="1912572" y="3023802"/>
            <a:ext cx="500867" cy="5708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14" idx="7"/>
            <a:endCxn id="23" idx="2"/>
          </p:cNvCxnSpPr>
          <p:nvPr/>
        </p:nvCxnSpPr>
        <p:spPr>
          <a:xfrm flipV="1">
            <a:off x="2255099" y="3642860"/>
            <a:ext cx="138389" cy="6515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14" idx="6"/>
            <a:endCxn id="8" idx="2"/>
          </p:cNvCxnSpPr>
          <p:nvPr/>
        </p:nvCxnSpPr>
        <p:spPr>
          <a:xfrm>
            <a:off x="2261657" y="3759731"/>
            <a:ext cx="383868" cy="12508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endCxn id="14" idx="2"/>
          </p:cNvCxnSpPr>
          <p:nvPr/>
        </p:nvCxnSpPr>
        <p:spPr>
          <a:xfrm>
            <a:off x="1678247" y="3574742"/>
            <a:ext cx="451986" cy="149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22" idx="5"/>
            <a:endCxn id="19" idx="1"/>
          </p:cNvCxnSpPr>
          <p:nvPr/>
        </p:nvCxnSpPr>
        <p:spPr>
          <a:xfrm>
            <a:off x="1614197" y="2501202"/>
            <a:ext cx="216635" cy="413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19" idx="2"/>
          </p:cNvCxnSpPr>
          <p:nvPr/>
        </p:nvCxnSpPr>
        <p:spPr>
          <a:xfrm flipV="1">
            <a:off x="1369221" y="2959671"/>
            <a:ext cx="435048" cy="1278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endCxn id="14" idx="2"/>
          </p:cNvCxnSpPr>
          <p:nvPr/>
        </p:nvCxnSpPr>
        <p:spPr>
          <a:xfrm>
            <a:off x="1678247" y="3574742"/>
            <a:ext cx="451986" cy="14910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22" idx="5"/>
            <a:endCxn id="19" idx="1"/>
          </p:cNvCxnSpPr>
          <p:nvPr/>
        </p:nvCxnSpPr>
        <p:spPr>
          <a:xfrm>
            <a:off x="1614197" y="2501202"/>
            <a:ext cx="216635" cy="4136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a:stCxn id="21" idx="7"/>
            <a:endCxn id="19" idx="2"/>
          </p:cNvCxnSpPr>
          <p:nvPr/>
        </p:nvCxnSpPr>
        <p:spPr>
          <a:xfrm flipV="1">
            <a:off x="1369221" y="2959671"/>
            <a:ext cx="435048" cy="12785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5171209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8"/>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1500"/>
                                  </p:stCondLst>
                                  <p:childTnLst>
                                    <p:set>
                                      <p:cBhvr>
                                        <p:cTn id="13" dur="1" fill="hold">
                                          <p:stCondLst>
                                            <p:cond delay="0"/>
                                          </p:stCondLst>
                                        </p:cTn>
                                        <p:tgtEl>
                                          <p:spTgt spid="185"/>
                                        </p:tgtEl>
                                        <p:attrNameLst>
                                          <p:attrName>style.visibility</p:attrName>
                                        </p:attrNameLst>
                                      </p:cBhvr>
                                      <p:to>
                                        <p:strVal val="hidden"/>
                                      </p:to>
                                    </p:set>
                                  </p:childTnLst>
                                </p:cTn>
                              </p:par>
                              <p:par>
                                <p:cTn id="14" presetID="1" presetClass="exit" presetSubtype="0" fill="hold" nodeType="withEffect">
                                  <p:stCondLst>
                                    <p:cond delay="1500"/>
                                  </p:stCondLst>
                                  <p:childTnLst>
                                    <p:set>
                                      <p:cBhvr>
                                        <p:cTn id="15" dur="1" fill="hold">
                                          <p:stCondLst>
                                            <p:cond delay="0"/>
                                          </p:stCondLst>
                                        </p:cTn>
                                        <p:tgtEl>
                                          <p:spTgt spid="191"/>
                                        </p:tgtEl>
                                        <p:attrNameLst>
                                          <p:attrName>style.visibility</p:attrName>
                                        </p:attrNameLst>
                                      </p:cBhvr>
                                      <p:to>
                                        <p:strVal val="hidden"/>
                                      </p:to>
                                    </p:set>
                                  </p:childTnLst>
                                </p:cTn>
                              </p:par>
                              <p:par>
                                <p:cTn id="16" presetID="1" presetClass="exit" presetSubtype="0" fill="hold" nodeType="withEffect">
                                  <p:stCondLst>
                                    <p:cond delay="1500"/>
                                  </p:stCondLst>
                                  <p:childTnLst>
                                    <p:set>
                                      <p:cBhvr>
                                        <p:cTn id="17" dur="1" fill="hold">
                                          <p:stCondLst>
                                            <p:cond delay="0"/>
                                          </p:stCondLst>
                                        </p:cTn>
                                        <p:tgtEl>
                                          <p:spTgt spid="188"/>
                                        </p:tgtEl>
                                        <p:attrNameLst>
                                          <p:attrName>style.visibility</p:attrName>
                                        </p:attrNameLst>
                                      </p:cBhvr>
                                      <p:to>
                                        <p:strVal val="hidden"/>
                                      </p:to>
                                    </p:set>
                                  </p:childTnLst>
                                </p:cTn>
                              </p:par>
                              <p:par>
                                <p:cTn id="18" presetID="1" presetClass="entr" presetSubtype="0" fill="hold" nodeType="withEffect">
                                  <p:stCondLst>
                                    <p:cond delay="1500"/>
                                  </p:stCondLst>
                                  <p:childTnLst>
                                    <p:set>
                                      <p:cBhvr>
                                        <p:cTn id="19" dur="1" fill="hold">
                                          <p:stCondLst>
                                            <p:cond delay="0"/>
                                          </p:stCondLst>
                                        </p:cTn>
                                        <p:tgtEl>
                                          <p:spTgt spid="194"/>
                                        </p:tgtEl>
                                        <p:attrNameLst>
                                          <p:attrName>style.visibility</p:attrName>
                                        </p:attrNameLst>
                                      </p:cBhvr>
                                      <p:to>
                                        <p:strVal val="visible"/>
                                      </p:to>
                                    </p:set>
                                  </p:childTnLst>
                                </p:cTn>
                              </p:par>
                              <p:par>
                                <p:cTn id="20" presetID="1" presetClass="entr" presetSubtype="0" fill="hold" nodeType="withEffect">
                                  <p:stCondLst>
                                    <p:cond delay="1500"/>
                                  </p:stCondLst>
                                  <p:childTnLst>
                                    <p:set>
                                      <p:cBhvr>
                                        <p:cTn id="21" dur="1" fill="hold">
                                          <p:stCondLst>
                                            <p:cond delay="0"/>
                                          </p:stCondLst>
                                        </p:cTn>
                                        <p:tgtEl>
                                          <p:spTgt spid="197"/>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198"/>
                                        </p:tgtEl>
                                        <p:attrNameLst>
                                          <p:attrName>style.visibility</p:attrName>
                                        </p:attrNameLst>
                                      </p:cBhvr>
                                      <p:to>
                                        <p:strVal val="visible"/>
                                      </p:to>
                                    </p:set>
                                  </p:childTnLst>
                                </p:cTn>
                              </p:par>
                              <p:par>
                                <p:cTn id="24" presetID="1" presetClass="entr" presetSubtype="0" fill="hold" nodeType="withEffect">
                                  <p:stCondLst>
                                    <p:cond delay="1500"/>
                                  </p:stCondLst>
                                  <p:childTnLst>
                                    <p:set>
                                      <p:cBhvr>
                                        <p:cTn id="25" dur="1" fill="hold">
                                          <p:stCondLst>
                                            <p:cond delay="0"/>
                                          </p:stCondLst>
                                        </p:cTn>
                                        <p:tgtEl>
                                          <p:spTgt spid="38"/>
                                        </p:tgtEl>
                                        <p:attrNameLst>
                                          <p:attrName>style.visibility</p:attrName>
                                        </p:attrNameLst>
                                      </p:cBhvr>
                                      <p:to>
                                        <p:strVal val="visible"/>
                                      </p:to>
                                    </p:set>
                                  </p:childTnLst>
                                </p:cTn>
                              </p:par>
                              <p:par>
                                <p:cTn id="26" presetID="1" presetClass="entr" presetSubtype="0" fill="hold" nodeType="withEffect">
                                  <p:stCondLst>
                                    <p:cond delay="150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ntr" presetSubtype="0" fill="hold" nodeType="withEffect">
                                  <p:stCondLst>
                                    <p:cond delay="1500"/>
                                  </p:stCondLst>
                                  <p:childTnLst>
                                    <p:set>
                                      <p:cBhvr>
                                        <p:cTn id="29" dur="1" fill="hold">
                                          <p:stCondLst>
                                            <p:cond delay="0"/>
                                          </p:stCondLst>
                                        </p:cTn>
                                        <p:tgtEl>
                                          <p:spTgt spid="41"/>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1500"/>
                                  </p:stCondLst>
                                  <p:childTnLst>
                                    <p:set>
                                      <p:cBhvr>
                                        <p:cTn id="32" dur="1" fill="hold">
                                          <p:stCondLst>
                                            <p:cond delay="0"/>
                                          </p:stCondLst>
                                        </p:cTn>
                                        <p:tgtEl>
                                          <p:spTgt spid="293"/>
                                        </p:tgtEl>
                                        <p:attrNameLst>
                                          <p:attrName>style.visibility</p:attrName>
                                        </p:attrNameLst>
                                      </p:cBhvr>
                                      <p:to>
                                        <p:strVal val="visible"/>
                                      </p:to>
                                    </p:set>
                                  </p:childTnLst>
                                </p:cTn>
                              </p:par>
                              <p:par>
                                <p:cTn id="33" presetID="1" presetClass="entr" presetSubtype="0" fill="hold" nodeType="withEffect">
                                  <p:stCondLst>
                                    <p:cond delay="1500"/>
                                  </p:stCondLst>
                                  <p:childTnLst>
                                    <p:set>
                                      <p:cBhvr>
                                        <p:cTn id="34" dur="1" fill="hold">
                                          <p:stCondLst>
                                            <p:cond delay="0"/>
                                          </p:stCondLst>
                                        </p:cTn>
                                        <p:tgtEl>
                                          <p:spTgt spid="295"/>
                                        </p:tgtEl>
                                        <p:attrNameLst>
                                          <p:attrName>style.visibility</p:attrName>
                                        </p:attrNameLst>
                                      </p:cBhvr>
                                      <p:to>
                                        <p:strVal val="visible"/>
                                      </p:to>
                                    </p:set>
                                  </p:childTnLst>
                                </p:cTn>
                              </p:par>
                              <p:par>
                                <p:cTn id="35" presetID="1" presetClass="entr" presetSubtype="0" fill="hold" nodeType="withEffect">
                                  <p:stCondLst>
                                    <p:cond delay="1500"/>
                                  </p:stCondLst>
                                  <p:childTnLst>
                                    <p:set>
                                      <p:cBhvr>
                                        <p:cTn id="36" dur="1" fill="hold">
                                          <p:stCondLst>
                                            <p:cond delay="0"/>
                                          </p:stCondLst>
                                        </p:cTn>
                                        <p:tgtEl>
                                          <p:spTgt spid="294"/>
                                        </p:tgtEl>
                                        <p:attrNameLst>
                                          <p:attrName>style.visibility</p:attrName>
                                        </p:attrNameLst>
                                      </p:cBhvr>
                                      <p:to>
                                        <p:strVal val="visible"/>
                                      </p:to>
                                    </p:set>
                                  </p:childTnLst>
                                </p:cTn>
                              </p:par>
                            </p:childTnLst>
                          </p:cTn>
                        </p:par>
                        <p:par>
                          <p:cTn id="37" fill="hold">
                            <p:stCondLst>
                              <p:cond delay="3000"/>
                            </p:stCondLst>
                            <p:childTnLst>
                              <p:par>
                                <p:cTn id="38" presetID="1" presetClass="exit" presetSubtype="0" fill="hold" nodeType="afterEffect">
                                  <p:stCondLst>
                                    <p:cond delay="1500"/>
                                  </p:stCondLst>
                                  <p:childTnLst>
                                    <p:set>
                                      <p:cBhvr>
                                        <p:cTn id="39" dur="1" fill="hold">
                                          <p:stCondLst>
                                            <p:cond delay="0"/>
                                          </p:stCondLst>
                                        </p:cTn>
                                        <p:tgtEl>
                                          <p:spTgt spid="293"/>
                                        </p:tgtEl>
                                        <p:attrNameLst>
                                          <p:attrName>style.visibility</p:attrName>
                                        </p:attrNameLst>
                                      </p:cBhvr>
                                      <p:to>
                                        <p:strVal val="hidden"/>
                                      </p:to>
                                    </p:set>
                                  </p:childTnLst>
                                </p:cTn>
                              </p:par>
                              <p:par>
                                <p:cTn id="40" presetID="1" presetClass="exit" presetSubtype="0" fill="hold" nodeType="withEffect">
                                  <p:stCondLst>
                                    <p:cond delay="1500"/>
                                  </p:stCondLst>
                                  <p:childTnLst>
                                    <p:set>
                                      <p:cBhvr>
                                        <p:cTn id="41" dur="1" fill="hold">
                                          <p:stCondLst>
                                            <p:cond delay="0"/>
                                          </p:stCondLst>
                                        </p:cTn>
                                        <p:tgtEl>
                                          <p:spTgt spid="295"/>
                                        </p:tgtEl>
                                        <p:attrNameLst>
                                          <p:attrName>style.visibility</p:attrName>
                                        </p:attrNameLst>
                                      </p:cBhvr>
                                      <p:to>
                                        <p:strVal val="hidden"/>
                                      </p:to>
                                    </p:set>
                                  </p:childTnLst>
                                </p:cTn>
                              </p:par>
                              <p:par>
                                <p:cTn id="42" presetID="1" presetClass="exit" presetSubtype="0" fill="hold" nodeType="withEffect">
                                  <p:stCondLst>
                                    <p:cond delay="1500"/>
                                  </p:stCondLst>
                                  <p:childTnLst>
                                    <p:set>
                                      <p:cBhvr>
                                        <p:cTn id="43" dur="1" fill="hold">
                                          <p:stCondLst>
                                            <p:cond delay="0"/>
                                          </p:stCondLst>
                                        </p:cTn>
                                        <p:tgtEl>
                                          <p:spTgt spid="294"/>
                                        </p:tgtEl>
                                        <p:attrNameLst>
                                          <p:attrName>style.visibility</p:attrName>
                                        </p:attrNameLst>
                                      </p:cBhvr>
                                      <p:to>
                                        <p:strVal val="hidden"/>
                                      </p:to>
                                    </p:set>
                                  </p:childTnLst>
                                </p:cTn>
                              </p:par>
                              <p:par>
                                <p:cTn id="44" presetID="1" presetClass="entr" presetSubtype="0" fill="hold" nodeType="withEffect">
                                  <p:stCondLst>
                                    <p:cond delay="1500"/>
                                  </p:stCondLst>
                                  <p:childTnLst>
                                    <p:set>
                                      <p:cBhvr>
                                        <p:cTn id="45" dur="1" fill="hold">
                                          <p:stCondLst>
                                            <p:cond delay="0"/>
                                          </p:stCondLst>
                                        </p:cTn>
                                        <p:tgtEl>
                                          <p:spTgt spid="303"/>
                                        </p:tgtEl>
                                        <p:attrNameLst>
                                          <p:attrName>style.visibility</p:attrName>
                                        </p:attrNameLst>
                                      </p:cBhvr>
                                      <p:to>
                                        <p:strVal val="visible"/>
                                      </p:to>
                                    </p:set>
                                  </p:childTnLst>
                                </p:cTn>
                              </p:par>
                              <p:par>
                                <p:cTn id="46" presetID="1" presetClass="entr" presetSubtype="0" fill="hold" nodeType="withEffect">
                                  <p:stCondLst>
                                    <p:cond delay="1500"/>
                                  </p:stCondLst>
                                  <p:childTnLst>
                                    <p:set>
                                      <p:cBhvr>
                                        <p:cTn id="47" dur="1" fill="hold">
                                          <p:stCondLst>
                                            <p:cond delay="0"/>
                                          </p:stCondLst>
                                        </p:cTn>
                                        <p:tgtEl>
                                          <p:spTgt spid="304"/>
                                        </p:tgtEl>
                                        <p:attrNameLst>
                                          <p:attrName>style.visibility</p:attrName>
                                        </p:attrNameLst>
                                      </p:cBhvr>
                                      <p:to>
                                        <p:strVal val="visible"/>
                                      </p:to>
                                    </p:set>
                                  </p:childTnLst>
                                </p:cTn>
                              </p:par>
                              <p:par>
                                <p:cTn id="48" presetID="1" presetClass="entr" presetSubtype="0" fill="hold" nodeType="withEffect">
                                  <p:stCondLst>
                                    <p:cond delay="1500"/>
                                  </p:stCondLst>
                                  <p:childTnLst>
                                    <p:set>
                                      <p:cBhvr>
                                        <p:cTn id="49" dur="1" fill="hold">
                                          <p:stCondLst>
                                            <p:cond delay="0"/>
                                          </p:stCondLst>
                                        </p:cTn>
                                        <p:tgtEl>
                                          <p:spTgt spid="306"/>
                                        </p:tgtEl>
                                        <p:attrNameLst>
                                          <p:attrName>style.visibility</p:attrName>
                                        </p:attrNameLst>
                                      </p:cBhvr>
                                      <p:to>
                                        <p:strVal val="visible"/>
                                      </p:to>
                                    </p:set>
                                  </p:childTnLst>
                                </p:cTn>
                              </p:par>
                              <p:par>
                                <p:cTn id="50" presetID="1" presetClass="entr" presetSubtype="0" fill="hold" nodeType="withEffect">
                                  <p:stCondLst>
                                    <p:cond delay="1500"/>
                                  </p:stCondLst>
                                  <p:childTnLst>
                                    <p:set>
                                      <p:cBhvr>
                                        <p:cTn id="51" dur="1" fill="hold">
                                          <p:stCondLst>
                                            <p:cond delay="0"/>
                                          </p:stCondLst>
                                        </p:cTn>
                                        <p:tgtEl>
                                          <p:spTgt spid="53"/>
                                        </p:tgtEl>
                                        <p:attrNameLst>
                                          <p:attrName>style.visibility</p:attrName>
                                        </p:attrNameLst>
                                      </p:cBhvr>
                                      <p:to>
                                        <p:strVal val="visible"/>
                                      </p:to>
                                    </p:set>
                                  </p:childTnLst>
                                </p:cTn>
                              </p:par>
                              <p:par>
                                <p:cTn id="52" presetID="1" presetClass="entr" presetSubtype="0" fill="hold" nodeType="withEffect">
                                  <p:stCondLst>
                                    <p:cond delay="1500"/>
                                  </p:stCondLst>
                                  <p:childTnLst>
                                    <p:set>
                                      <p:cBhvr>
                                        <p:cTn id="53" dur="1" fill="hold">
                                          <p:stCondLst>
                                            <p:cond delay="0"/>
                                          </p:stCondLst>
                                        </p:cTn>
                                        <p:tgtEl>
                                          <p:spTgt spid="44"/>
                                        </p:tgtEl>
                                        <p:attrNameLst>
                                          <p:attrName>style.visibility</p:attrName>
                                        </p:attrNameLst>
                                      </p:cBhvr>
                                      <p:to>
                                        <p:strVal val="visible"/>
                                      </p:to>
                                    </p:set>
                                  </p:childTnLst>
                                </p:cTn>
                              </p:par>
                              <p:par>
                                <p:cTn id="54" presetID="1" presetClass="entr" presetSubtype="0" fill="hold" nodeType="withEffect">
                                  <p:stCondLst>
                                    <p:cond delay="1500"/>
                                  </p:stCondLst>
                                  <p:childTnLst>
                                    <p:set>
                                      <p:cBhvr>
                                        <p:cTn id="55" dur="1" fill="hold">
                                          <p:stCondLst>
                                            <p:cond delay="0"/>
                                          </p:stCondLst>
                                        </p:cTn>
                                        <p:tgtEl>
                                          <p:spTgt spid="43"/>
                                        </p:tgtEl>
                                        <p:attrNameLst>
                                          <p:attrName>style.visibility</p:attrName>
                                        </p:attrNameLst>
                                      </p:cBhvr>
                                      <p:to>
                                        <p:strVal val="visible"/>
                                      </p:to>
                                    </p:set>
                                  </p:childTnLst>
                                </p:cTn>
                              </p:par>
                            </p:childTnLst>
                          </p:cTn>
                        </p:par>
                        <p:par>
                          <p:cTn id="56" fill="hold">
                            <p:stCondLst>
                              <p:cond delay="4500"/>
                            </p:stCondLst>
                            <p:childTnLst>
                              <p:par>
                                <p:cTn id="57" presetID="1" presetClass="entr" presetSubtype="0" fill="hold" nodeType="afterEffect">
                                  <p:stCondLst>
                                    <p:cond delay="1500"/>
                                  </p:stCondLst>
                                  <p:childTnLst>
                                    <p:set>
                                      <p:cBhvr>
                                        <p:cTn id="58" dur="1" fill="hold">
                                          <p:stCondLst>
                                            <p:cond delay="0"/>
                                          </p:stCondLst>
                                        </p:cTn>
                                        <p:tgtEl>
                                          <p:spTgt spid="319"/>
                                        </p:tgtEl>
                                        <p:attrNameLst>
                                          <p:attrName>style.visibility</p:attrName>
                                        </p:attrNameLst>
                                      </p:cBhvr>
                                      <p:to>
                                        <p:strVal val="visible"/>
                                      </p:to>
                                    </p:set>
                                  </p:childTnLst>
                                </p:cTn>
                              </p:par>
                              <p:par>
                                <p:cTn id="59" presetID="1" presetClass="entr" presetSubtype="0" fill="hold" nodeType="withEffect">
                                  <p:stCondLst>
                                    <p:cond delay="1500"/>
                                  </p:stCondLst>
                                  <p:childTnLst>
                                    <p:set>
                                      <p:cBhvr>
                                        <p:cTn id="60" dur="1" fill="hold">
                                          <p:stCondLst>
                                            <p:cond delay="0"/>
                                          </p:stCondLst>
                                        </p:cTn>
                                        <p:tgtEl>
                                          <p:spTgt spid="317"/>
                                        </p:tgtEl>
                                        <p:attrNameLst>
                                          <p:attrName>style.visibility</p:attrName>
                                        </p:attrNameLst>
                                      </p:cBhvr>
                                      <p:to>
                                        <p:strVal val="visible"/>
                                      </p:to>
                                    </p:set>
                                  </p:childTnLst>
                                </p:cTn>
                              </p:par>
                              <p:par>
                                <p:cTn id="61" presetID="1" presetClass="entr" presetSubtype="0" fill="hold" nodeType="withEffect">
                                  <p:stCondLst>
                                    <p:cond delay="1500"/>
                                  </p:stCondLst>
                                  <p:childTnLst>
                                    <p:set>
                                      <p:cBhvr>
                                        <p:cTn id="62" dur="1" fill="hold">
                                          <p:stCondLst>
                                            <p:cond delay="0"/>
                                          </p:stCondLst>
                                        </p:cTn>
                                        <p:tgtEl>
                                          <p:spTgt spid="318"/>
                                        </p:tgtEl>
                                        <p:attrNameLst>
                                          <p:attrName>style.visibility</p:attrName>
                                        </p:attrNameLst>
                                      </p:cBhvr>
                                      <p:to>
                                        <p:strVal val="visible"/>
                                      </p:to>
                                    </p:set>
                                  </p:childTnLst>
                                </p:cTn>
                              </p:par>
                            </p:childTnLst>
                          </p:cTn>
                        </p:par>
                        <p:par>
                          <p:cTn id="63" fill="hold">
                            <p:stCondLst>
                              <p:cond delay="6000"/>
                            </p:stCondLst>
                            <p:childTnLst>
                              <p:par>
                                <p:cTn id="64" presetID="1" presetClass="exit" presetSubtype="0" fill="hold" nodeType="afterEffect">
                                  <p:stCondLst>
                                    <p:cond delay="1500"/>
                                  </p:stCondLst>
                                  <p:childTnLst>
                                    <p:set>
                                      <p:cBhvr>
                                        <p:cTn id="65" dur="1" fill="hold">
                                          <p:stCondLst>
                                            <p:cond delay="0"/>
                                          </p:stCondLst>
                                        </p:cTn>
                                        <p:tgtEl>
                                          <p:spTgt spid="319"/>
                                        </p:tgtEl>
                                        <p:attrNameLst>
                                          <p:attrName>style.visibility</p:attrName>
                                        </p:attrNameLst>
                                      </p:cBhvr>
                                      <p:to>
                                        <p:strVal val="hidden"/>
                                      </p:to>
                                    </p:set>
                                  </p:childTnLst>
                                </p:cTn>
                              </p:par>
                              <p:par>
                                <p:cTn id="66" presetID="1" presetClass="exit" presetSubtype="0" fill="hold" nodeType="withEffect">
                                  <p:stCondLst>
                                    <p:cond delay="1500"/>
                                  </p:stCondLst>
                                  <p:childTnLst>
                                    <p:set>
                                      <p:cBhvr>
                                        <p:cTn id="67" dur="1" fill="hold">
                                          <p:stCondLst>
                                            <p:cond delay="0"/>
                                          </p:stCondLst>
                                        </p:cTn>
                                        <p:tgtEl>
                                          <p:spTgt spid="317"/>
                                        </p:tgtEl>
                                        <p:attrNameLst>
                                          <p:attrName>style.visibility</p:attrName>
                                        </p:attrNameLst>
                                      </p:cBhvr>
                                      <p:to>
                                        <p:strVal val="hidden"/>
                                      </p:to>
                                    </p:set>
                                  </p:childTnLst>
                                </p:cTn>
                              </p:par>
                              <p:par>
                                <p:cTn id="68" presetID="1" presetClass="exit" presetSubtype="0" fill="hold" nodeType="withEffect">
                                  <p:stCondLst>
                                    <p:cond delay="1500"/>
                                  </p:stCondLst>
                                  <p:childTnLst>
                                    <p:set>
                                      <p:cBhvr>
                                        <p:cTn id="69" dur="1" fill="hold">
                                          <p:stCondLst>
                                            <p:cond delay="0"/>
                                          </p:stCondLst>
                                        </p:cTn>
                                        <p:tgtEl>
                                          <p:spTgt spid="318"/>
                                        </p:tgtEl>
                                        <p:attrNameLst>
                                          <p:attrName>style.visibility</p:attrName>
                                        </p:attrNameLst>
                                      </p:cBhvr>
                                      <p:to>
                                        <p:strVal val="hidden"/>
                                      </p:to>
                                    </p:set>
                                  </p:childTnLst>
                                </p:cTn>
                              </p:par>
                              <p:par>
                                <p:cTn id="70" presetID="1" presetClass="entr" presetSubtype="0" fill="hold" nodeType="withEffect">
                                  <p:stCondLst>
                                    <p:cond delay="1500"/>
                                  </p:stCondLst>
                                  <p:childTnLst>
                                    <p:set>
                                      <p:cBhvr>
                                        <p:cTn id="71" dur="1" fill="hold">
                                          <p:stCondLst>
                                            <p:cond delay="0"/>
                                          </p:stCondLst>
                                        </p:cTn>
                                        <p:tgtEl>
                                          <p:spTgt spid="326"/>
                                        </p:tgtEl>
                                        <p:attrNameLst>
                                          <p:attrName>style.visibility</p:attrName>
                                        </p:attrNameLst>
                                      </p:cBhvr>
                                      <p:to>
                                        <p:strVal val="visible"/>
                                      </p:to>
                                    </p:set>
                                  </p:childTnLst>
                                </p:cTn>
                              </p:par>
                              <p:par>
                                <p:cTn id="72" presetID="1" presetClass="entr" presetSubtype="0" fill="hold" nodeType="withEffect">
                                  <p:stCondLst>
                                    <p:cond delay="1500"/>
                                  </p:stCondLst>
                                  <p:childTnLst>
                                    <p:set>
                                      <p:cBhvr>
                                        <p:cTn id="73" dur="1" fill="hold">
                                          <p:stCondLst>
                                            <p:cond delay="0"/>
                                          </p:stCondLst>
                                        </p:cTn>
                                        <p:tgtEl>
                                          <p:spTgt spid="324"/>
                                        </p:tgtEl>
                                        <p:attrNameLst>
                                          <p:attrName>style.visibility</p:attrName>
                                        </p:attrNameLst>
                                      </p:cBhvr>
                                      <p:to>
                                        <p:strVal val="visible"/>
                                      </p:to>
                                    </p:set>
                                  </p:childTnLst>
                                </p:cTn>
                              </p:par>
                              <p:par>
                                <p:cTn id="74" presetID="1" presetClass="entr" presetSubtype="0" fill="hold" nodeType="withEffect">
                                  <p:stCondLst>
                                    <p:cond delay="1500"/>
                                  </p:stCondLst>
                                  <p:childTnLst>
                                    <p:set>
                                      <p:cBhvr>
                                        <p:cTn id="75" dur="1" fill="hold">
                                          <p:stCondLst>
                                            <p:cond delay="0"/>
                                          </p:stCondLst>
                                        </p:cTn>
                                        <p:tgtEl>
                                          <p:spTgt spid="325"/>
                                        </p:tgtEl>
                                        <p:attrNameLst>
                                          <p:attrName>style.visibility</p:attrName>
                                        </p:attrNameLst>
                                      </p:cBhvr>
                                      <p:to>
                                        <p:strVal val="visible"/>
                                      </p:to>
                                    </p:set>
                                  </p:childTnLst>
                                </p:cTn>
                              </p:par>
                              <p:par>
                                <p:cTn id="76" presetID="1" presetClass="entr" presetSubtype="0" fill="hold" nodeType="withEffect">
                                  <p:stCondLst>
                                    <p:cond delay="1500"/>
                                  </p:stCondLst>
                                  <p:childTnLst>
                                    <p:set>
                                      <p:cBhvr>
                                        <p:cTn id="77" dur="1" fill="hold">
                                          <p:stCondLst>
                                            <p:cond delay="0"/>
                                          </p:stCondLst>
                                        </p:cTn>
                                        <p:tgtEl>
                                          <p:spTgt spid="61"/>
                                        </p:tgtEl>
                                        <p:attrNameLst>
                                          <p:attrName>style.visibility</p:attrName>
                                        </p:attrNameLst>
                                      </p:cBhvr>
                                      <p:to>
                                        <p:strVal val="visible"/>
                                      </p:to>
                                    </p:set>
                                  </p:childTnLst>
                                </p:cTn>
                              </p:par>
                              <p:par>
                                <p:cTn id="78" presetID="1" presetClass="entr" presetSubtype="0" fill="hold" nodeType="withEffect">
                                  <p:stCondLst>
                                    <p:cond delay="1500"/>
                                  </p:stCondLst>
                                  <p:childTnLst>
                                    <p:set>
                                      <p:cBhvr>
                                        <p:cTn id="79" dur="1" fill="hold">
                                          <p:stCondLst>
                                            <p:cond delay="0"/>
                                          </p:stCondLst>
                                        </p:cTn>
                                        <p:tgtEl>
                                          <p:spTgt spid="62"/>
                                        </p:tgtEl>
                                        <p:attrNameLst>
                                          <p:attrName>style.visibility</p:attrName>
                                        </p:attrNameLst>
                                      </p:cBhvr>
                                      <p:to>
                                        <p:strVal val="visible"/>
                                      </p:to>
                                    </p:set>
                                  </p:childTnLst>
                                </p:cTn>
                              </p:par>
                              <p:par>
                                <p:cTn id="80" presetID="1" presetClass="entr" presetSubtype="0" fill="hold" nodeType="withEffect">
                                  <p:stCondLst>
                                    <p:cond delay="1500"/>
                                  </p:stCondLst>
                                  <p:childTnLst>
                                    <p:set>
                                      <p:cBhvr>
                                        <p:cTn id="81" dur="1" fill="hold">
                                          <p:stCondLst>
                                            <p:cond delay="0"/>
                                          </p:stCondLst>
                                        </p:cTn>
                                        <p:tgtEl>
                                          <p:spTgt spid="288"/>
                                        </p:tgtEl>
                                        <p:attrNameLst>
                                          <p:attrName>style.visibility</p:attrName>
                                        </p:attrNameLst>
                                      </p:cBhvr>
                                      <p:to>
                                        <p:strVal val="visible"/>
                                      </p:to>
                                    </p:set>
                                  </p:childTnLst>
                                </p:cTn>
                              </p:par>
                            </p:childTnLst>
                          </p:cTn>
                        </p:par>
                        <p:par>
                          <p:cTn id="82" fill="hold">
                            <p:stCondLst>
                              <p:cond delay="7500"/>
                            </p:stCondLst>
                            <p:childTnLst>
                              <p:par>
                                <p:cTn id="83" presetID="1" presetClass="entr" presetSubtype="0" fill="hold" nodeType="afterEffect">
                                  <p:stCondLst>
                                    <p:cond delay="1500"/>
                                  </p:stCondLst>
                                  <p:childTnLst>
                                    <p:set>
                                      <p:cBhvr>
                                        <p:cTn id="84" dur="1" fill="hold">
                                          <p:stCondLst>
                                            <p:cond delay="0"/>
                                          </p:stCondLst>
                                        </p:cTn>
                                        <p:tgtEl>
                                          <p:spTgt spid="328"/>
                                        </p:tgtEl>
                                        <p:attrNameLst>
                                          <p:attrName>style.visibility</p:attrName>
                                        </p:attrNameLst>
                                      </p:cBhvr>
                                      <p:to>
                                        <p:strVal val="visible"/>
                                      </p:to>
                                    </p:set>
                                  </p:childTnLst>
                                </p:cTn>
                              </p:par>
                              <p:par>
                                <p:cTn id="85" presetID="1" presetClass="entr" presetSubtype="0" fill="hold" nodeType="withEffect">
                                  <p:stCondLst>
                                    <p:cond delay="1500"/>
                                  </p:stCondLst>
                                  <p:childTnLst>
                                    <p:set>
                                      <p:cBhvr>
                                        <p:cTn id="86" dur="1" fill="hold">
                                          <p:stCondLst>
                                            <p:cond delay="0"/>
                                          </p:stCondLst>
                                        </p:cTn>
                                        <p:tgtEl>
                                          <p:spTgt spid="337"/>
                                        </p:tgtEl>
                                        <p:attrNameLst>
                                          <p:attrName>style.visibility</p:attrName>
                                        </p:attrNameLst>
                                      </p:cBhvr>
                                      <p:to>
                                        <p:strVal val="visible"/>
                                      </p:to>
                                    </p:set>
                                  </p:childTnLst>
                                </p:cTn>
                              </p:par>
                              <p:par>
                                <p:cTn id="87" presetID="1" presetClass="entr" presetSubtype="0" fill="hold" nodeType="withEffect">
                                  <p:stCondLst>
                                    <p:cond delay="1500"/>
                                  </p:stCondLst>
                                  <p:childTnLst>
                                    <p:set>
                                      <p:cBhvr>
                                        <p:cTn id="88" dur="1" fill="hold">
                                          <p:stCondLst>
                                            <p:cond delay="0"/>
                                          </p:stCondLst>
                                        </p:cTn>
                                        <p:tgtEl>
                                          <p:spTgt spid="331"/>
                                        </p:tgtEl>
                                        <p:attrNameLst>
                                          <p:attrName>style.visibility</p:attrName>
                                        </p:attrNameLst>
                                      </p:cBhvr>
                                      <p:to>
                                        <p:strVal val="visible"/>
                                      </p:to>
                                    </p:set>
                                  </p:childTnLst>
                                </p:cTn>
                              </p:par>
                            </p:childTnLst>
                          </p:cTn>
                        </p:par>
                        <p:par>
                          <p:cTn id="89" fill="hold">
                            <p:stCondLst>
                              <p:cond delay="9000"/>
                            </p:stCondLst>
                            <p:childTnLst>
                              <p:par>
                                <p:cTn id="90" presetID="1" presetClass="exit" presetSubtype="0" fill="hold" nodeType="afterEffect">
                                  <p:stCondLst>
                                    <p:cond delay="1500"/>
                                  </p:stCondLst>
                                  <p:childTnLst>
                                    <p:set>
                                      <p:cBhvr>
                                        <p:cTn id="91" dur="1" fill="hold">
                                          <p:stCondLst>
                                            <p:cond delay="0"/>
                                          </p:stCondLst>
                                        </p:cTn>
                                        <p:tgtEl>
                                          <p:spTgt spid="328"/>
                                        </p:tgtEl>
                                        <p:attrNameLst>
                                          <p:attrName>style.visibility</p:attrName>
                                        </p:attrNameLst>
                                      </p:cBhvr>
                                      <p:to>
                                        <p:strVal val="hidden"/>
                                      </p:to>
                                    </p:set>
                                  </p:childTnLst>
                                </p:cTn>
                              </p:par>
                              <p:par>
                                <p:cTn id="92" presetID="1" presetClass="exit" presetSubtype="0" fill="hold" nodeType="withEffect">
                                  <p:stCondLst>
                                    <p:cond delay="1500"/>
                                  </p:stCondLst>
                                  <p:childTnLst>
                                    <p:set>
                                      <p:cBhvr>
                                        <p:cTn id="93" dur="1" fill="hold">
                                          <p:stCondLst>
                                            <p:cond delay="0"/>
                                          </p:stCondLst>
                                        </p:cTn>
                                        <p:tgtEl>
                                          <p:spTgt spid="337"/>
                                        </p:tgtEl>
                                        <p:attrNameLst>
                                          <p:attrName>style.visibility</p:attrName>
                                        </p:attrNameLst>
                                      </p:cBhvr>
                                      <p:to>
                                        <p:strVal val="hidden"/>
                                      </p:to>
                                    </p:set>
                                  </p:childTnLst>
                                </p:cTn>
                              </p:par>
                              <p:par>
                                <p:cTn id="94" presetID="1" presetClass="exit" presetSubtype="0" fill="hold" nodeType="withEffect">
                                  <p:stCondLst>
                                    <p:cond delay="1500"/>
                                  </p:stCondLst>
                                  <p:childTnLst>
                                    <p:set>
                                      <p:cBhvr>
                                        <p:cTn id="95" dur="1" fill="hold">
                                          <p:stCondLst>
                                            <p:cond delay="0"/>
                                          </p:stCondLst>
                                        </p:cTn>
                                        <p:tgtEl>
                                          <p:spTgt spid="331"/>
                                        </p:tgtEl>
                                        <p:attrNameLst>
                                          <p:attrName>style.visibility</p:attrName>
                                        </p:attrNameLst>
                                      </p:cBhvr>
                                      <p:to>
                                        <p:strVal val="hidden"/>
                                      </p:to>
                                    </p:set>
                                  </p:childTnLst>
                                </p:cTn>
                              </p:par>
                              <p:par>
                                <p:cTn id="96" presetID="1" presetClass="entr" presetSubtype="0" fill="hold" nodeType="withEffect">
                                  <p:stCondLst>
                                    <p:cond delay="1500"/>
                                  </p:stCondLst>
                                  <p:childTnLst>
                                    <p:set>
                                      <p:cBhvr>
                                        <p:cTn id="97" dur="1" fill="hold">
                                          <p:stCondLst>
                                            <p:cond delay="0"/>
                                          </p:stCondLst>
                                        </p:cTn>
                                        <p:tgtEl>
                                          <p:spTgt spid="339"/>
                                        </p:tgtEl>
                                        <p:attrNameLst>
                                          <p:attrName>style.visibility</p:attrName>
                                        </p:attrNameLst>
                                      </p:cBhvr>
                                      <p:to>
                                        <p:strVal val="visible"/>
                                      </p:to>
                                    </p:set>
                                  </p:childTnLst>
                                </p:cTn>
                              </p:par>
                              <p:par>
                                <p:cTn id="98" presetID="1" presetClass="entr" presetSubtype="0" fill="hold" nodeType="withEffect">
                                  <p:stCondLst>
                                    <p:cond delay="1500"/>
                                  </p:stCondLst>
                                  <p:childTnLst>
                                    <p:set>
                                      <p:cBhvr>
                                        <p:cTn id="99" dur="1" fill="hold">
                                          <p:stCondLst>
                                            <p:cond delay="0"/>
                                          </p:stCondLst>
                                        </p:cTn>
                                        <p:tgtEl>
                                          <p:spTgt spid="343"/>
                                        </p:tgtEl>
                                        <p:attrNameLst>
                                          <p:attrName>style.visibility</p:attrName>
                                        </p:attrNameLst>
                                      </p:cBhvr>
                                      <p:to>
                                        <p:strVal val="visible"/>
                                      </p:to>
                                    </p:set>
                                  </p:childTnLst>
                                </p:cTn>
                              </p:par>
                              <p:par>
                                <p:cTn id="100" presetID="1" presetClass="entr" presetSubtype="0" fill="hold" nodeType="withEffect">
                                  <p:stCondLst>
                                    <p:cond delay="1500"/>
                                  </p:stCondLst>
                                  <p:childTnLst>
                                    <p:set>
                                      <p:cBhvr>
                                        <p:cTn id="101" dur="1" fill="hold">
                                          <p:stCondLst>
                                            <p:cond delay="0"/>
                                          </p:stCondLst>
                                        </p:cTn>
                                        <p:tgtEl>
                                          <p:spTgt spid="340"/>
                                        </p:tgtEl>
                                        <p:attrNameLst>
                                          <p:attrName>style.visibility</p:attrName>
                                        </p:attrNameLst>
                                      </p:cBhvr>
                                      <p:to>
                                        <p:strVal val="visible"/>
                                      </p:to>
                                    </p:set>
                                  </p:childTnLst>
                                </p:cTn>
                              </p:par>
                              <p:par>
                                <p:cTn id="102" presetID="1" presetClass="entr" presetSubtype="0" fill="hold" nodeType="withEffect">
                                  <p:stCondLst>
                                    <p:cond delay="1500"/>
                                  </p:stCondLst>
                                  <p:childTnLst>
                                    <p:set>
                                      <p:cBhvr>
                                        <p:cTn id="103" dur="1" fill="hold">
                                          <p:stCondLst>
                                            <p:cond delay="0"/>
                                          </p:stCondLst>
                                        </p:cTn>
                                        <p:tgtEl>
                                          <p:spTgt spid="292"/>
                                        </p:tgtEl>
                                        <p:attrNameLst>
                                          <p:attrName>style.visibility</p:attrName>
                                        </p:attrNameLst>
                                      </p:cBhvr>
                                      <p:to>
                                        <p:strVal val="visible"/>
                                      </p:to>
                                    </p:set>
                                  </p:childTnLst>
                                </p:cTn>
                              </p:par>
                              <p:par>
                                <p:cTn id="104" presetID="1" presetClass="entr" presetSubtype="0" fill="hold" nodeType="withEffect">
                                  <p:stCondLst>
                                    <p:cond delay="1500"/>
                                  </p:stCondLst>
                                  <p:childTnLst>
                                    <p:set>
                                      <p:cBhvr>
                                        <p:cTn id="105" dur="1" fill="hold">
                                          <p:stCondLst>
                                            <p:cond delay="0"/>
                                          </p:stCondLst>
                                        </p:cTn>
                                        <p:tgtEl>
                                          <p:spTgt spid="291"/>
                                        </p:tgtEl>
                                        <p:attrNameLst>
                                          <p:attrName>style.visibility</p:attrName>
                                        </p:attrNameLst>
                                      </p:cBhvr>
                                      <p:to>
                                        <p:strVal val="visible"/>
                                      </p:to>
                                    </p:set>
                                  </p:childTnLst>
                                </p:cTn>
                              </p:par>
                              <p:par>
                                <p:cTn id="106" presetID="1" presetClass="entr" presetSubtype="0" fill="hold" nodeType="withEffect">
                                  <p:stCondLst>
                                    <p:cond delay="1500"/>
                                  </p:stCondLst>
                                  <p:childTnLst>
                                    <p:set>
                                      <p:cBhvr>
                                        <p:cTn id="107"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 name="Chart 127"/>
          <p:cNvGraphicFramePr>
            <a:graphicFrameLocks/>
          </p:cNvGraphicFramePr>
          <p:nvPr>
            <p:extLst>
              <p:ext uri="{D42A27DB-BD31-4B8C-83A1-F6EECF244321}">
                <p14:modId xmlns:p14="http://schemas.microsoft.com/office/powerpoint/2010/main" val="2752531331"/>
              </p:ext>
            </p:extLst>
          </p:nvPr>
        </p:nvGraphicFramePr>
        <p:xfrm>
          <a:off x="4645152" y="2103120"/>
          <a:ext cx="4498848" cy="315468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custDataLst>
              <p:tags r:id="rId2"/>
            </p:custDataLst>
          </p:nvPr>
        </p:nvSpPr>
        <p:spPr>
          <a:xfrm>
            <a:off x="457200" y="914400"/>
            <a:ext cx="5410200" cy="914400"/>
          </a:xfrm>
        </p:spPr>
        <p:txBody>
          <a:bodyPr/>
          <a:lstStyle/>
          <a:p>
            <a:r>
              <a:rPr lang="en-US" dirty="0" smtClean="0"/>
              <a:t>Analysis of Four Attackers</a:t>
            </a:r>
            <a:endParaRPr lang="en-US" dirty="0"/>
          </a:p>
        </p:txBody>
      </p:sp>
      <p:sp>
        <p:nvSpPr>
          <p:cNvPr id="3" name="Content Placeholder 2"/>
          <p:cNvSpPr>
            <a:spLocks noGrp="1"/>
          </p:cNvSpPr>
          <p:nvPr>
            <p:ph idx="1"/>
            <p:custDataLst>
              <p:tags r:id="rId3"/>
            </p:custDataLst>
          </p:nvPr>
        </p:nvSpPr>
        <p:spPr>
          <a:xfrm>
            <a:off x="457200" y="1447800"/>
            <a:ext cx="5638800" cy="609600"/>
          </a:xfrm>
        </p:spPr>
        <p:txBody>
          <a:bodyPr/>
          <a:lstStyle/>
          <a:p>
            <a:pPr>
              <a:lnSpc>
                <a:spcPct val="150000"/>
              </a:lnSpc>
            </a:pPr>
            <a:r>
              <a:rPr lang="en-US" dirty="0" smtClean="0"/>
              <a:t>Maximum flow of network = 180,235.3 tons</a:t>
            </a:r>
          </a:p>
        </p:txBody>
      </p:sp>
      <p:grpSp>
        <p:nvGrpSpPr>
          <p:cNvPr id="99" name="Group 98"/>
          <p:cNvGrpSpPr/>
          <p:nvPr/>
        </p:nvGrpSpPr>
        <p:grpSpPr>
          <a:xfrm>
            <a:off x="152400" y="2304473"/>
            <a:ext cx="4495800" cy="2724727"/>
            <a:chOff x="228600" y="2286000"/>
            <a:chExt cx="5029200" cy="3048000"/>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8600" y="2286000"/>
              <a:ext cx="5029200" cy="2994359"/>
            </a:xfrm>
            <a:prstGeom prst="rect">
              <a:avLst/>
            </a:prstGeom>
            <a:noFill/>
            <a:ln w="12700">
              <a:solidFill>
                <a:schemeClr val="tx1"/>
              </a:solidFill>
              <a:miter lim="800000"/>
              <a:headEnd/>
              <a:tailEnd/>
            </a:ln>
            <a:effectLst>
              <a:outerShdw blurRad="88900" dist="508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grpSp>
          <p:nvGrpSpPr>
            <p:cNvPr id="98" name="Group 97"/>
            <p:cNvGrpSpPr/>
            <p:nvPr/>
          </p:nvGrpSpPr>
          <p:grpSpPr>
            <a:xfrm>
              <a:off x="304800" y="2362200"/>
              <a:ext cx="4800600" cy="2971800"/>
              <a:chOff x="304800" y="2362200"/>
              <a:chExt cx="4800600" cy="2971800"/>
            </a:xfrm>
          </p:grpSpPr>
          <p:cxnSp>
            <p:nvCxnSpPr>
              <p:cNvPr id="29" name="Straight Connector 28"/>
              <p:cNvCxnSpPr>
                <a:stCxn id="10" idx="5"/>
                <a:endCxn id="5" idx="1"/>
              </p:cNvCxnSpPr>
              <p:nvPr/>
            </p:nvCxnSpPr>
            <p:spPr>
              <a:xfrm>
                <a:off x="3863882" y="4766376"/>
                <a:ext cx="730436" cy="4375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6"/>
                <a:endCxn id="12" idx="2"/>
              </p:cNvCxnSpPr>
              <p:nvPr/>
            </p:nvCxnSpPr>
            <p:spPr>
              <a:xfrm>
                <a:off x="3581400" y="3352800"/>
                <a:ext cx="51054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6"/>
                <a:endCxn id="9" idx="2"/>
              </p:cNvCxnSpPr>
              <p:nvPr/>
            </p:nvCxnSpPr>
            <p:spPr>
              <a:xfrm flipV="1">
                <a:off x="3810000" y="3843528"/>
                <a:ext cx="434340" cy="17587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5"/>
                <a:endCxn id="10" idx="1"/>
              </p:cNvCxnSpPr>
              <p:nvPr/>
            </p:nvCxnSpPr>
            <p:spPr>
              <a:xfrm>
                <a:off x="3147602" y="4107722"/>
                <a:ext cx="608516" cy="55089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6"/>
                <a:endCxn id="11" idx="2"/>
              </p:cNvCxnSpPr>
              <p:nvPr/>
            </p:nvCxnSpPr>
            <p:spPr>
              <a:xfrm flipV="1">
                <a:off x="3169920" y="4019399"/>
                <a:ext cx="487680" cy="3444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0"/>
                <a:endCxn id="13" idx="4"/>
              </p:cNvCxnSpPr>
              <p:nvPr/>
            </p:nvCxnSpPr>
            <p:spPr>
              <a:xfrm flipH="1" flipV="1">
                <a:off x="3505200" y="3429000"/>
                <a:ext cx="228600" cy="51419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11" idx="4"/>
              </p:cNvCxnSpPr>
              <p:nvPr/>
            </p:nvCxnSpPr>
            <p:spPr>
              <a:xfrm flipH="1" flipV="1">
                <a:off x="3733800" y="4095599"/>
                <a:ext cx="76200" cy="54069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4" idx="6"/>
                <a:endCxn id="8" idx="2"/>
              </p:cNvCxnSpPr>
              <p:nvPr/>
            </p:nvCxnSpPr>
            <p:spPr>
              <a:xfrm>
                <a:off x="2588109" y="3913916"/>
                <a:ext cx="429411" cy="139924"/>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7"/>
                <a:endCxn id="23" idx="2"/>
              </p:cNvCxnSpPr>
              <p:nvPr/>
            </p:nvCxnSpPr>
            <p:spPr>
              <a:xfrm flipV="1">
                <a:off x="2580773" y="3783179"/>
                <a:ext cx="154807" cy="728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 idx="1"/>
                <a:endCxn id="23" idx="5"/>
              </p:cNvCxnSpPr>
              <p:nvPr/>
            </p:nvCxnSpPr>
            <p:spPr>
              <a:xfrm flipH="1" flipV="1">
                <a:off x="2865662" y="3837061"/>
                <a:ext cx="174176" cy="16289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4" idx="2"/>
              </p:cNvCxnSpPr>
              <p:nvPr/>
            </p:nvCxnSpPr>
            <p:spPr>
              <a:xfrm>
                <a:off x="1935480" y="3706979"/>
                <a:ext cx="505611" cy="16679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3565178"/>
                <a:ext cx="259080" cy="9242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6" idx="7"/>
                <a:endCxn id="15" idx="2"/>
              </p:cNvCxnSpPr>
              <p:nvPr/>
            </p:nvCxnSpPr>
            <p:spPr>
              <a:xfrm flipV="1">
                <a:off x="1349282" y="3688080"/>
                <a:ext cx="433798" cy="38411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8" idx="4"/>
                <a:endCxn id="16" idx="0"/>
              </p:cNvCxnSpPr>
              <p:nvPr/>
            </p:nvCxnSpPr>
            <p:spPr>
              <a:xfrm flipH="1">
                <a:off x="1295400" y="3616423"/>
                <a:ext cx="137096" cy="43345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7" idx="5"/>
                <a:endCxn id="16" idx="1"/>
              </p:cNvCxnSpPr>
              <p:nvPr/>
            </p:nvCxnSpPr>
            <p:spPr>
              <a:xfrm>
                <a:off x="434882" y="3482882"/>
                <a:ext cx="806636" cy="5893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7" idx="6"/>
                <a:endCxn id="18" idx="2"/>
              </p:cNvCxnSpPr>
              <p:nvPr/>
            </p:nvCxnSpPr>
            <p:spPr>
              <a:xfrm>
                <a:off x="457200" y="3429000"/>
                <a:ext cx="915953" cy="9747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8" idx="0"/>
                <a:endCxn id="21" idx="4"/>
              </p:cNvCxnSpPr>
              <p:nvPr/>
            </p:nvCxnSpPr>
            <p:spPr>
              <a:xfrm flipV="1">
                <a:off x="1463104" y="3274106"/>
                <a:ext cx="41562" cy="1930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7" idx="7"/>
                <a:endCxn id="21" idx="2"/>
              </p:cNvCxnSpPr>
              <p:nvPr/>
            </p:nvCxnSpPr>
            <p:spPr>
              <a:xfrm flipV="1">
                <a:off x="434882" y="3181066"/>
                <a:ext cx="1015412" cy="194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1" idx="7"/>
                <a:endCxn id="19" idx="2"/>
              </p:cNvCxnSpPr>
              <p:nvPr/>
            </p:nvCxnSpPr>
            <p:spPr>
              <a:xfrm flipV="1">
                <a:off x="1589790" y="3018934"/>
                <a:ext cx="486664" cy="14301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3" idx="1"/>
                <a:endCxn id="19" idx="5"/>
              </p:cNvCxnSpPr>
              <p:nvPr/>
            </p:nvCxnSpPr>
            <p:spPr>
              <a:xfrm flipH="1" flipV="1">
                <a:off x="2197607" y="3090674"/>
                <a:ext cx="560291" cy="6386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3" idx="7"/>
                <a:endCxn id="13" idx="3"/>
              </p:cNvCxnSpPr>
              <p:nvPr/>
            </p:nvCxnSpPr>
            <p:spPr>
              <a:xfrm flipV="1">
                <a:off x="2865662" y="3406682"/>
                <a:ext cx="585656" cy="3226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0" idx="5"/>
                <a:endCxn id="13" idx="1"/>
              </p:cNvCxnSpPr>
              <p:nvPr/>
            </p:nvCxnSpPr>
            <p:spPr>
              <a:xfrm>
                <a:off x="2797082" y="2617250"/>
                <a:ext cx="654236" cy="68166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2" idx="6"/>
                <a:endCxn id="20" idx="1"/>
              </p:cNvCxnSpPr>
              <p:nvPr/>
            </p:nvCxnSpPr>
            <p:spPr>
              <a:xfrm>
                <a:off x="1901421" y="2461480"/>
                <a:ext cx="787897" cy="4800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2" idx="5"/>
                <a:endCxn id="19" idx="1"/>
              </p:cNvCxnSpPr>
              <p:nvPr/>
            </p:nvCxnSpPr>
            <p:spPr>
              <a:xfrm>
                <a:off x="1863831" y="2506071"/>
                <a:ext cx="242338" cy="4626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9" idx="0"/>
                <a:endCxn id="20" idx="2"/>
              </p:cNvCxnSpPr>
              <p:nvPr/>
            </p:nvCxnSpPr>
            <p:spPr>
              <a:xfrm flipV="1">
                <a:off x="2162666" y="2563368"/>
                <a:ext cx="504334" cy="39091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5" idx="7"/>
                <a:endCxn id="19" idx="4"/>
              </p:cNvCxnSpPr>
              <p:nvPr/>
            </p:nvCxnSpPr>
            <p:spPr>
              <a:xfrm flipV="1">
                <a:off x="1913162" y="3105146"/>
                <a:ext cx="227948" cy="529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572000" y="5181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267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7520" y="397764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4340" y="376732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4636294"/>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94319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9194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916409">
                <a:off x="2438400" y="3817643"/>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3080" y="361188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40498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33528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95149">
                <a:off x="1371600" y="3465576"/>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87880">
                <a:off x="2075688" y="2953512"/>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67000" y="248716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881882">
                <a:off x="1447800" y="3124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57845">
                <a:off x="1752600" y="2362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35580" y="37069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p:cNvGrpSpPr/>
          <p:nvPr/>
        </p:nvGrpSpPr>
        <p:grpSpPr>
          <a:xfrm>
            <a:off x="228600" y="5334000"/>
            <a:ext cx="4804585" cy="1200329"/>
            <a:chOff x="1143000" y="5334000"/>
            <a:chExt cx="4804585" cy="1200329"/>
          </a:xfrm>
        </p:grpSpPr>
        <p:sp>
          <p:nvSpPr>
            <p:cNvPr id="100" name="TextBox 99"/>
            <p:cNvSpPr txBox="1"/>
            <p:nvPr/>
          </p:nvSpPr>
          <p:spPr>
            <a:xfrm>
              <a:off x="2057400" y="5334000"/>
              <a:ext cx="3890185" cy="1200329"/>
            </a:xfrm>
            <a:prstGeom prst="rect">
              <a:avLst/>
            </a:prstGeom>
            <a:noFill/>
          </p:spPr>
          <p:txBody>
            <a:bodyPr wrap="square" rtlCol="0">
              <a:spAutoFit/>
            </a:bodyPr>
            <a:lstStyle/>
            <a:p>
              <a:r>
                <a:rPr lang="en-US" dirty="0" smtClean="0"/>
                <a:t>Attackable arcs</a:t>
              </a:r>
            </a:p>
            <a:p>
              <a:r>
                <a:rPr lang="en-US" dirty="0" smtClean="0"/>
                <a:t>Optimal arc for terrorist to attack</a:t>
              </a:r>
            </a:p>
            <a:p>
              <a:r>
                <a:rPr lang="en-US" dirty="0" smtClean="0"/>
                <a:t>Defended arcs</a:t>
              </a:r>
            </a:p>
          </p:txBody>
        </p:sp>
        <p:cxnSp>
          <p:nvCxnSpPr>
            <p:cNvPr id="102" name="Straight Connector 101"/>
            <p:cNvCxnSpPr/>
            <p:nvPr/>
          </p:nvCxnSpPr>
          <p:spPr>
            <a:xfrm>
              <a:off x="1143000" y="5532120"/>
              <a:ext cx="83820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50916" y="6062472"/>
              <a:ext cx="8385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50416" y="5795665"/>
              <a:ext cx="839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1" name="Straight Connector 280"/>
          <p:cNvCxnSpPr>
            <a:endCxn id="22" idx="2"/>
          </p:cNvCxnSpPr>
          <p:nvPr/>
        </p:nvCxnSpPr>
        <p:spPr>
          <a:xfrm>
            <a:off x="1393582" y="2304474"/>
            <a:ext cx="124381" cy="11560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2" idx="1"/>
          </p:cNvCxnSpPr>
          <p:nvPr/>
        </p:nvCxnSpPr>
        <p:spPr>
          <a:xfrm flipV="1">
            <a:off x="1551565" y="2304474"/>
            <a:ext cx="31316" cy="757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0" idx="1"/>
          </p:cNvCxnSpPr>
          <p:nvPr/>
        </p:nvCxnSpPr>
        <p:spPr>
          <a:xfrm flipH="1" flipV="1">
            <a:off x="2255100" y="2304474"/>
            <a:ext cx="97032" cy="19978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1" idx="0"/>
            <a:endCxn id="22" idx="4"/>
          </p:cNvCxnSpPr>
          <p:nvPr/>
        </p:nvCxnSpPr>
        <p:spPr>
          <a:xfrm flipV="1">
            <a:off x="1327692" y="2505627"/>
            <a:ext cx="234557" cy="55037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61266" y="27255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561266" y="465117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561266" y="3023803"/>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100572" y="224942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7900416" y="2222795"/>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010912" y="224942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5637466" y="2725579"/>
            <a:ext cx="539306" cy="76200"/>
            <a:chOff x="5637466" y="2725579"/>
            <a:chExt cx="539306" cy="76200"/>
          </a:xfrm>
        </p:grpSpPr>
        <p:cxnSp>
          <p:nvCxnSpPr>
            <p:cNvPr id="31" name="Straight Connector 30"/>
            <p:cNvCxnSpPr>
              <a:stCxn id="26" idx="3"/>
              <a:endCxn id="130" idx="1"/>
            </p:cNvCxnSpPr>
            <p:nvPr/>
          </p:nvCxnSpPr>
          <p:spPr>
            <a:xfrm>
              <a:off x="5637466" y="2763679"/>
              <a:ext cx="463106"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6100572" y="27255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64"/>
          <p:cNvGrpSpPr/>
          <p:nvPr/>
        </p:nvGrpSpPr>
        <p:grpSpPr>
          <a:xfrm>
            <a:off x="5622988" y="3023803"/>
            <a:ext cx="553784" cy="101057"/>
            <a:chOff x="5622988" y="3023803"/>
            <a:chExt cx="553784" cy="101057"/>
          </a:xfrm>
        </p:grpSpPr>
        <p:cxnSp>
          <p:nvCxnSpPr>
            <p:cNvPr id="35" name="Straight Connector 34"/>
            <p:cNvCxnSpPr>
              <a:stCxn id="33" idx="5"/>
              <a:endCxn id="135" idx="1"/>
            </p:cNvCxnSpPr>
            <p:nvPr/>
          </p:nvCxnSpPr>
          <p:spPr>
            <a:xfrm>
              <a:off x="5622988" y="3074332"/>
              <a:ext cx="49206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5" name="Isosceles Triangle 134"/>
            <p:cNvSpPr/>
            <p:nvPr/>
          </p:nvSpPr>
          <p:spPr>
            <a:xfrm>
              <a:off x="6094476" y="3023803"/>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0" name="Group 249"/>
          <p:cNvGrpSpPr/>
          <p:nvPr/>
        </p:nvGrpSpPr>
        <p:grpSpPr>
          <a:xfrm>
            <a:off x="5637466" y="4651179"/>
            <a:ext cx="533210" cy="76200"/>
            <a:chOff x="5637466" y="4651179"/>
            <a:chExt cx="533210" cy="76200"/>
          </a:xfrm>
        </p:grpSpPr>
        <p:cxnSp>
          <p:nvCxnSpPr>
            <p:cNvPr id="256" name="Straight Connector 255"/>
            <p:cNvCxnSpPr>
              <a:stCxn id="254" idx="3"/>
              <a:endCxn id="151" idx="1"/>
            </p:cNvCxnSpPr>
            <p:nvPr/>
          </p:nvCxnSpPr>
          <p:spPr>
            <a:xfrm>
              <a:off x="5637466" y="4689279"/>
              <a:ext cx="45701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51" name="Diamond 150"/>
            <p:cNvSpPr/>
            <p:nvPr/>
          </p:nvSpPr>
          <p:spPr>
            <a:xfrm>
              <a:off x="6094476" y="465117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4" name="Group 263"/>
          <p:cNvGrpSpPr/>
          <p:nvPr/>
        </p:nvGrpSpPr>
        <p:grpSpPr>
          <a:xfrm>
            <a:off x="6176772" y="2725579"/>
            <a:ext cx="553402" cy="76200"/>
            <a:chOff x="6176772" y="2725579"/>
            <a:chExt cx="553402" cy="76200"/>
          </a:xfrm>
        </p:grpSpPr>
        <p:sp>
          <p:nvSpPr>
            <p:cNvPr id="131" name="Rectangle 130"/>
            <p:cNvSpPr/>
            <p:nvPr/>
          </p:nvSpPr>
          <p:spPr>
            <a:xfrm>
              <a:off x="6653974" y="27255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30" idx="3"/>
              <a:endCxn id="131" idx="1"/>
            </p:cNvCxnSpPr>
            <p:nvPr/>
          </p:nvCxnSpPr>
          <p:spPr>
            <a:xfrm>
              <a:off x="6176772" y="2763679"/>
              <a:ext cx="477202"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6730174" y="2725579"/>
            <a:ext cx="560642" cy="76200"/>
            <a:chOff x="6730174" y="2725579"/>
            <a:chExt cx="560642" cy="76200"/>
          </a:xfrm>
        </p:grpSpPr>
        <p:sp>
          <p:nvSpPr>
            <p:cNvPr id="132" name="Rectangle 131"/>
            <p:cNvSpPr/>
            <p:nvPr/>
          </p:nvSpPr>
          <p:spPr>
            <a:xfrm>
              <a:off x="7214616" y="27255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a:stCxn id="131" idx="3"/>
              <a:endCxn id="132" idx="1"/>
            </p:cNvCxnSpPr>
            <p:nvPr/>
          </p:nvCxnSpPr>
          <p:spPr>
            <a:xfrm>
              <a:off x="6730174" y="2763679"/>
              <a:ext cx="484442"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59" name="Group 258"/>
          <p:cNvGrpSpPr/>
          <p:nvPr/>
        </p:nvGrpSpPr>
        <p:grpSpPr>
          <a:xfrm>
            <a:off x="7290816" y="2725579"/>
            <a:ext cx="557784" cy="76200"/>
            <a:chOff x="7290816" y="2725579"/>
            <a:chExt cx="557784" cy="76200"/>
          </a:xfrm>
        </p:grpSpPr>
        <p:sp>
          <p:nvSpPr>
            <p:cNvPr id="133" name="Rectangle 132"/>
            <p:cNvSpPr/>
            <p:nvPr/>
          </p:nvSpPr>
          <p:spPr>
            <a:xfrm>
              <a:off x="7772400" y="27255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4" name="Straight Connector 163"/>
            <p:cNvCxnSpPr>
              <a:stCxn id="132" idx="3"/>
              <a:endCxn id="133" idx="1"/>
            </p:cNvCxnSpPr>
            <p:nvPr/>
          </p:nvCxnSpPr>
          <p:spPr>
            <a:xfrm>
              <a:off x="7290816" y="2763679"/>
              <a:ext cx="481584"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58" name="Group 257"/>
          <p:cNvGrpSpPr/>
          <p:nvPr/>
        </p:nvGrpSpPr>
        <p:grpSpPr>
          <a:xfrm>
            <a:off x="7848600" y="2763679"/>
            <a:ext cx="533400" cy="93335"/>
            <a:chOff x="7848600" y="2763679"/>
            <a:chExt cx="533400" cy="93335"/>
          </a:xfrm>
        </p:grpSpPr>
        <p:sp>
          <p:nvSpPr>
            <p:cNvPr id="134" name="Rectangle 133"/>
            <p:cNvSpPr/>
            <p:nvPr/>
          </p:nvSpPr>
          <p:spPr>
            <a:xfrm>
              <a:off x="8305800" y="278081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33" idx="3"/>
              <a:endCxn id="134" idx="1"/>
            </p:cNvCxnSpPr>
            <p:nvPr/>
          </p:nvCxnSpPr>
          <p:spPr>
            <a:xfrm>
              <a:off x="7848600" y="2763679"/>
              <a:ext cx="457200" cy="55235"/>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6156198" y="3023803"/>
            <a:ext cx="573976" cy="101057"/>
            <a:chOff x="6156198" y="3023803"/>
            <a:chExt cx="573976" cy="101057"/>
          </a:xfrm>
        </p:grpSpPr>
        <p:sp>
          <p:nvSpPr>
            <p:cNvPr id="139" name="Isosceles Triangle 138"/>
            <p:cNvSpPr/>
            <p:nvPr/>
          </p:nvSpPr>
          <p:spPr>
            <a:xfrm>
              <a:off x="6647878" y="3023803"/>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7" name="Straight Connector 166"/>
            <p:cNvCxnSpPr>
              <a:stCxn id="135" idx="5"/>
              <a:endCxn id="139" idx="1"/>
            </p:cNvCxnSpPr>
            <p:nvPr/>
          </p:nvCxnSpPr>
          <p:spPr>
            <a:xfrm>
              <a:off x="6156198" y="3074332"/>
              <a:ext cx="512254"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6709600" y="3023803"/>
            <a:ext cx="569024" cy="101057"/>
            <a:chOff x="6709600" y="3023803"/>
            <a:chExt cx="569024" cy="101057"/>
          </a:xfrm>
        </p:grpSpPr>
        <p:sp>
          <p:nvSpPr>
            <p:cNvPr id="142" name="Isosceles Triangle 141"/>
            <p:cNvSpPr/>
            <p:nvPr/>
          </p:nvSpPr>
          <p:spPr>
            <a:xfrm>
              <a:off x="7196328" y="3023803"/>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2" name="Straight Connector 171"/>
            <p:cNvCxnSpPr>
              <a:stCxn id="139" idx="5"/>
              <a:endCxn id="142" idx="1"/>
            </p:cNvCxnSpPr>
            <p:nvPr/>
          </p:nvCxnSpPr>
          <p:spPr>
            <a:xfrm>
              <a:off x="6709600" y="3074332"/>
              <a:ext cx="50730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0" name="Group 259"/>
          <p:cNvGrpSpPr/>
          <p:nvPr/>
        </p:nvGrpSpPr>
        <p:grpSpPr>
          <a:xfrm>
            <a:off x="7258050" y="2475731"/>
            <a:ext cx="569214" cy="598601"/>
            <a:chOff x="7258050" y="2475731"/>
            <a:chExt cx="569214" cy="598601"/>
          </a:xfrm>
        </p:grpSpPr>
        <p:sp>
          <p:nvSpPr>
            <p:cNvPr id="143" name="Isosceles Triangle 142"/>
            <p:cNvSpPr/>
            <p:nvPr/>
          </p:nvSpPr>
          <p:spPr>
            <a:xfrm>
              <a:off x="7744968" y="2475731"/>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3" name="Straight Connector 172"/>
            <p:cNvCxnSpPr>
              <a:stCxn id="142" idx="5"/>
              <a:endCxn id="143" idx="5"/>
            </p:cNvCxnSpPr>
            <p:nvPr/>
          </p:nvCxnSpPr>
          <p:spPr>
            <a:xfrm flipV="1">
              <a:off x="7258050" y="2526260"/>
              <a:ext cx="548640" cy="54807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7" name="Group 256"/>
          <p:cNvGrpSpPr/>
          <p:nvPr/>
        </p:nvGrpSpPr>
        <p:grpSpPr>
          <a:xfrm>
            <a:off x="7806690" y="2470721"/>
            <a:ext cx="546163" cy="101057"/>
            <a:chOff x="7806690" y="2470721"/>
            <a:chExt cx="546163" cy="101057"/>
          </a:xfrm>
        </p:grpSpPr>
        <p:sp>
          <p:nvSpPr>
            <p:cNvPr id="150" name="Isosceles Triangle 149"/>
            <p:cNvSpPr/>
            <p:nvPr/>
          </p:nvSpPr>
          <p:spPr>
            <a:xfrm>
              <a:off x="8270557" y="2470721"/>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5" name="Straight Connector 174"/>
            <p:cNvCxnSpPr>
              <a:stCxn id="143" idx="5"/>
              <a:endCxn id="150" idx="1"/>
            </p:cNvCxnSpPr>
            <p:nvPr/>
          </p:nvCxnSpPr>
          <p:spPr>
            <a:xfrm flipV="1">
              <a:off x="7806690" y="2521250"/>
              <a:ext cx="484441" cy="501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1" name="Group 250"/>
          <p:cNvGrpSpPr/>
          <p:nvPr/>
        </p:nvGrpSpPr>
        <p:grpSpPr>
          <a:xfrm>
            <a:off x="6170676" y="4651179"/>
            <a:ext cx="553402" cy="76200"/>
            <a:chOff x="6170676" y="4651179"/>
            <a:chExt cx="553402" cy="76200"/>
          </a:xfrm>
        </p:grpSpPr>
        <p:sp>
          <p:nvSpPr>
            <p:cNvPr id="154" name="Diamond 153"/>
            <p:cNvSpPr/>
            <p:nvPr/>
          </p:nvSpPr>
          <p:spPr>
            <a:xfrm>
              <a:off x="6647878" y="465117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6" name="Straight Connector 175"/>
            <p:cNvCxnSpPr>
              <a:stCxn id="151" idx="3"/>
              <a:endCxn id="154" idx="1"/>
            </p:cNvCxnSpPr>
            <p:nvPr/>
          </p:nvCxnSpPr>
          <p:spPr>
            <a:xfrm>
              <a:off x="6170676" y="4689279"/>
              <a:ext cx="47720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6724078" y="4651179"/>
            <a:ext cx="548450" cy="76200"/>
            <a:chOff x="6724078" y="4651179"/>
            <a:chExt cx="548450" cy="76200"/>
          </a:xfrm>
        </p:grpSpPr>
        <p:sp>
          <p:nvSpPr>
            <p:cNvPr id="155" name="Diamond 154"/>
            <p:cNvSpPr/>
            <p:nvPr/>
          </p:nvSpPr>
          <p:spPr>
            <a:xfrm>
              <a:off x="7196328" y="4651179"/>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8" name="Straight Connector 177"/>
            <p:cNvCxnSpPr>
              <a:stCxn id="154" idx="3"/>
              <a:endCxn id="155" idx="1"/>
            </p:cNvCxnSpPr>
            <p:nvPr/>
          </p:nvCxnSpPr>
          <p:spPr>
            <a:xfrm>
              <a:off x="6724078" y="4689279"/>
              <a:ext cx="47225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7272528" y="4651777"/>
            <a:ext cx="551688" cy="76200"/>
            <a:chOff x="7272528" y="4651777"/>
            <a:chExt cx="551688" cy="76200"/>
          </a:xfrm>
        </p:grpSpPr>
        <p:sp>
          <p:nvSpPr>
            <p:cNvPr id="157" name="Diamond 156"/>
            <p:cNvSpPr/>
            <p:nvPr/>
          </p:nvSpPr>
          <p:spPr>
            <a:xfrm>
              <a:off x="7748016" y="4651777"/>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1" name="Straight Connector 180"/>
            <p:cNvCxnSpPr>
              <a:stCxn id="155" idx="3"/>
              <a:endCxn id="157" idx="1"/>
            </p:cNvCxnSpPr>
            <p:nvPr/>
          </p:nvCxnSpPr>
          <p:spPr>
            <a:xfrm>
              <a:off x="7272528" y="4689279"/>
              <a:ext cx="475488" cy="59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55" name="Group 254"/>
          <p:cNvGrpSpPr/>
          <p:nvPr/>
        </p:nvGrpSpPr>
        <p:grpSpPr>
          <a:xfrm>
            <a:off x="7824216" y="4575577"/>
            <a:ext cx="532828" cy="114300"/>
            <a:chOff x="7824216" y="4575577"/>
            <a:chExt cx="532828" cy="114300"/>
          </a:xfrm>
        </p:grpSpPr>
        <p:sp>
          <p:nvSpPr>
            <p:cNvPr id="158" name="Diamond 157"/>
            <p:cNvSpPr/>
            <p:nvPr/>
          </p:nvSpPr>
          <p:spPr>
            <a:xfrm>
              <a:off x="8280844" y="4575577"/>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3" name="Straight Connector 182"/>
            <p:cNvCxnSpPr>
              <a:stCxn id="157" idx="3"/>
              <a:endCxn id="158" idx="3"/>
            </p:cNvCxnSpPr>
            <p:nvPr/>
          </p:nvCxnSpPr>
          <p:spPr>
            <a:xfrm flipV="1">
              <a:off x="7824216" y="4613677"/>
              <a:ext cx="532828" cy="762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a:stCxn id="13" idx="6"/>
            <a:endCxn id="12" idx="2"/>
          </p:cNvCxnSpPr>
          <p:nvPr/>
        </p:nvCxnSpPr>
        <p:spPr>
          <a:xfrm>
            <a:off x="3149599" y="3258127"/>
            <a:ext cx="45639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0" idx="5"/>
            <a:endCxn id="5" idx="1"/>
          </p:cNvCxnSpPr>
          <p:nvPr/>
        </p:nvCxnSpPr>
        <p:spPr>
          <a:xfrm>
            <a:off x="3402121" y="4521778"/>
            <a:ext cx="652966" cy="391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stCxn id="11" idx="6"/>
            <a:endCxn id="9" idx="2"/>
          </p:cNvCxnSpPr>
          <p:nvPr/>
        </p:nvCxnSpPr>
        <p:spPr>
          <a:xfrm flipV="1">
            <a:off x="3353954" y="3696808"/>
            <a:ext cx="388274" cy="157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a:stCxn id="13" idx="6"/>
            <a:endCxn id="12" idx="2"/>
          </p:cNvCxnSpPr>
          <p:nvPr/>
        </p:nvCxnSpPr>
        <p:spPr>
          <a:xfrm>
            <a:off x="3149599" y="3258127"/>
            <a:ext cx="456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stCxn id="10" idx="5"/>
            <a:endCxn id="5" idx="1"/>
          </p:cNvCxnSpPr>
          <p:nvPr/>
        </p:nvCxnSpPr>
        <p:spPr>
          <a:xfrm>
            <a:off x="3402121" y="4521778"/>
            <a:ext cx="652966" cy="3911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a:stCxn id="11" idx="6"/>
            <a:endCxn id="9" idx="2"/>
          </p:cNvCxnSpPr>
          <p:nvPr/>
        </p:nvCxnSpPr>
        <p:spPr>
          <a:xfrm flipV="1">
            <a:off x="3353954" y="3696808"/>
            <a:ext cx="388274" cy="15721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a:stCxn id="23" idx="7"/>
            <a:endCxn id="13" idx="3"/>
          </p:cNvCxnSpPr>
          <p:nvPr/>
        </p:nvCxnSpPr>
        <p:spPr>
          <a:xfrm flipV="1">
            <a:off x="2509773" y="3306294"/>
            <a:ext cx="523541" cy="2883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8" idx="5"/>
            <a:endCxn id="10" idx="1"/>
          </p:cNvCxnSpPr>
          <p:nvPr/>
        </p:nvCxnSpPr>
        <p:spPr>
          <a:xfrm>
            <a:off x="2761810" y="3932981"/>
            <a:ext cx="543977" cy="49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p:cNvCxnSpPr>
            <a:stCxn id="8" idx="6"/>
            <a:endCxn id="11" idx="2"/>
          </p:cNvCxnSpPr>
          <p:nvPr/>
        </p:nvCxnSpPr>
        <p:spPr>
          <a:xfrm flipV="1">
            <a:off x="2781761" y="3854026"/>
            <a:ext cx="435957" cy="30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stCxn id="23" idx="7"/>
            <a:endCxn id="13" idx="3"/>
          </p:cNvCxnSpPr>
          <p:nvPr/>
        </p:nvCxnSpPr>
        <p:spPr>
          <a:xfrm flipV="1">
            <a:off x="2509773" y="3306294"/>
            <a:ext cx="523541" cy="28839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8" idx="5"/>
            <a:endCxn id="10" idx="1"/>
          </p:cNvCxnSpPr>
          <p:nvPr/>
        </p:nvCxnSpPr>
        <p:spPr>
          <a:xfrm>
            <a:off x="2761810" y="3932981"/>
            <a:ext cx="543977" cy="49246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p:cNvCxnSpPr>
            <a:stCxn id="8" idx="6"/>
            <a:endCxn id="11" idx="2"/>
          </p:cNvCxnSpPr>
          <p:nvPr/>
        </p:nvCxnSpPr>
        <p:spPr>
          <a:xfrm flipV="1">
            <a:off x="2781761" y="3854026"/>
            <a:ext cx="435957" cy="307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a:stCxn id="23" idx="1"/>
            <a:endCxn id="19" idx="5"/>
          </p:cNvCxnSpPr>
          <p:nvPr/>
        </p:nvCxnSpPr>
        <p:spPr>
          <a:xfrm flipH="1" flipV="1">
            <a:off x="1912572" y="3023802"/>
            <a:ext cx="500867" cy="570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14" idx="7"/>
            <a:endCxn id="23" idx="2"/>
          </p:cNvCxnSpPr>
          <p:nvPr/>
        </p:nvCxnSpPr>
        <p:spPr>
          <a:xfrm flipV="1">
            <a:off x="2255099" y="3642860"/>
            <a:ext cx="138389" cy="651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a:stCxn id="14" idx="6"/>
            <a:endCxn id="8" idx="2"/>
          </p:cNvCxnSpPr>
          <p:nvPr/>
        </p:nvCxnSpPr>
        <p:spPr>
          <a:xfrm>
            <a:off x="2261657" y="3759731"/>
            <a:ext cx="383868" cy="1250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a:stCxn id="23" idx="1"/>
            <a:endCxn id="19" idx="5"/>
          </p:cNvCxnSpPr>
          <p:nvPr/>
        </p:nvCxnSpPr>
        <p:spPr>
          <a:xfrm flipH="1" flipV="1">
            <a:off x="1912572" y="3023802"/>
            <a:ext cx="500867" cy="5708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0" name="Straight Connector 309"/>
          <p:cNvCxnSpPr>
            <a:stCxn id="14" idx="7"/>
            <a:endCxn id="23" idx="2"/>
          </p:cNvCxnSpPr>
          <p:nvPr/>
        </p:nvCxnSpPr>
        <p:spPr>
          <a:xfrm flipV="1">
            <a:off x="2255099" y="3642860"/>
            <a:ext cx="138389" cy="6515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14" idx="6"/>
            <a:endCxn id="8" idx="2"/>
          </p:cNvCxnSpPr>
          <p:nvPr/>
        </p:nvCxnSpPr>
        <p:spPr>
          <a:xfrm>
            <a:off x="2261657" y="3759731"/>
            <a:ext cx="383868" cy="12508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endCxn id="14" idx="2"/>
          </p:cNvCxnSpPr>
          <p:nvPr/>
        </p:nvCxnSpPr>
        <p:spPr>
          <a:xfrm>
            <a:off x="1678247" y="3574742"/>
            <a:ext cx="451986" cy="149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22" idx="5"/>
            <a:endCxn id="19" idx="1"/>
          </p:cNvCxnSpPr>
          <p:nvPr/>
        </p:nvCxnSpPr>
        <p:spPr>
          <a:xfrm>
            <a:off x="1614197" y="2501202"/>
            <a:ext cx="216635" cy="413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21" idx="7"/>
            <a:endCxn id="19" idx="2"/>
          </p:cNvCxnSpPr>
          <p:nvPr/>
        </p:nvCxnSpPr>
        <p:spPr>
          <a:xfrm flipV="1">
            <a:off x="1369221" y="2959671"/>
            <a:ext cx="435048" cy="1278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endCxn id="14" idx="2"/>
          </p:cNvCxnSpPr>
          <p:nvPr/>
        </p:nvCxnSpPr>
        <p:spPr>
          <a:xfrm>
            <a:off x="1678247" y="3574742"/>
            <a:ext cx="451986" cy="14910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22" idx="5"/>
            <a:endCxn id="19" idx="1"/>
          </p:cNvCxnSpPr>
          <p:nvPr/>
        </p:nvCxnSpPr>
        <p:spPr>
          <a:xfrm>
            <a:off x="1614197" y="2501202"/>
            <a:ext cx="216635" cy="4136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21" idx="7"/>
            <a:endCxn id="19" idx="2"/>
          </p:cNvCxnSpPr>
          <p:nvPr/>
        </p:nvCxnSpPr>
        <p:spPr>
          <a:xfrm flipV="1">
            <a:off x="1369221" y="2959671"/>
            <a:ext cx="435048" cy="12785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17" idx="7"/>
            <a:endCxn id="21" idx="2"/>
          </p:cNvCxnSpPr>
          <p:nvPr/>
        </p:nvCxnSpPr>
        <p:spPr>
          <a:xfrm flipV="1">
            <a:off x="336803" y="3104608"/>
            <a:ext cx="907717" cy="1734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17" idx="5"/>
            <a:endCxn id="16" idx="1"/>
          </p:cNvCxnSpPr>
          <p:nvPr/>
        </p:nvCxnSpPr>
        <p:spPr>
          <a:xfrm>
            <a:off x="336803" y="3374412"/>
            <a:ext cx="721084" cy="526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17" idx="6"/>
            <a:endCxn id="18" idx="2"/>
          </p:cNvCxnSpPr>
          <p:nvPr/>
        </p:nvCxnSpPr>
        <p:spPr>
          <a:xfrm>
            <a:off x="356754" y="3326245"/>
            <a:ext cx="818806" cy="871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22" idx="1"/>
          </p:cNvCxnSpPr>
          <p:nvPr/>
        </p:nvCxnSpPr>
        <p:spPr>
          <a:xfrm flipV="1">
            <a:off x="1551565" y="2304474"/>
            <a:ext cx="35180" cy="7574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17" idx="7"/>
            <a:endCxn id="21" idx="2"/>
          </p:cNvCxnSpPr>
          <p:nvPr/>
        </p:nvCxnSpPr>
        <p:spPr>
          <a:xfrm flipV="1">
            <a:off x="336803" y="3104608"/>
            <a:ext cx="907717" cy="17347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17" idx="5"/>
            <a:endCxn id="16" idx="1"/>
          </p:cNvCxnSpPr>
          <p:nvPr/>
        </p:nvCxnSpPr>
        <p:spPr>
          <a:xfrm>
            <a:off x="336803" y="3374412"/>
            <a:ext cx="721084" cy="52681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endCxn id="18" idx="2"/>
          </p:cNvCxnSpPr>
          <p:nvPr/>
        </p:nvCxnSpPr>
        <p:spPr>
          <a:xfrm>
            <a:off x="356754" y="3326246"/>
            <a:ext cx="818806" cy="8713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22" idx="1"/>
          </p:cNvCxnSpPr>
          <p:nvPr/>
        </p:nvCxnSpPr>
        <p:spPr>
          <a:xfrm flipV="1">
            <a:off x="1551565" y="2304474"/>
            <a:ext cx="31316" cy="75742"/>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6" name="Line Callout 3 (Accent Bar) 145"/>
          <p:cNvSpPr/>
          <p:nvPr/>
        </p:nvSpPr>
        <p:spPr>
          <a:xfrm flipH="1">
            <a:off x="5643562" y="5502303"/>
            <a:ext cx="2637282" cy="965162"/>
          </a:xfrm>
          <a:prstGeom prst="accentCallout3">
            <a:avLst>
              <a:gd name="adj1" fmla="val 42183"/>
              <a:gd name="adj2" fmla="val -8399"/>
              <a:gd name="adj3" fmla="val 42184"/>
              <a:gd name="adj4" fmla="val -21841"/>
              <a:gd name="adj5" fmla="val -39562"/>
              <a:gd name="adj6" fmla="val -21480"/>
              <a:gd name="adj7" fmla="val -307960"/>
              <a:gd name="adj8" fmla="val 17789"/>
            </a:avLst>
          </a:prstGeom>
          <a:solidFill>
            <a:srgbClr val="00B050">
              <a:alpha val="79000"/>
            </a:srgbClr>
          </a:solid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The terrorist is able to employ this extra attack as a “reserve” to keep the network down</a:t>
            </a:r>
            <a:endParaRPr lang="en-US" sz="1400" dirty="0"/>
          </a:p>
        </p:txBody>
      </p:sp>
    </p:spTree>
    <p:custDataLst>
      <p:tags r:id="rId1"/>
    </p:custDataLst>
    <p:extLst>
      <p:ext uri="{BB962C8B-B14F-4D97-AF65-F5344CB8AC3E}">
        <p14:creationId xmlns:p14="http://schemas.microsoft.com/office/powerpoint/2010/main" val="10724826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2"/>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nodeType="afterEffect">
                                  <p:stCondLst>
                                    <p:cond delay="1500"/>
                                  </p:stCondLst>
                                  <p:childTnLst>
                                    <p:set>
                                      <p:cBhvr>
                                        <p:cTn id="13" dur="1" fill="hold">
                                          <p:stCondLst>
                                            <p:cond delay="0"/>
                                          </p:stCondLst>
                                        </p:cTn>
                                        <p:tgtEl>
                                          <p:spTgt spid="204"/>
                                        </p:tgtEl>
                                        <p:attrNameLst>
                                          <p:attrName>style.visibility</p:attrName>
                                        </p:attrNameLst>
                                      </p:cBhvr>
                                      <p:to>
                                        <p:strVal val="hidden"/>
                                      </p:to>
                                    </p:set>
                                  </p:childTnLst>
                                </p:cTn>
                              </p:par>
                              <p:par>
                                <p:cTn id="14" presetID="1" presetClass="exit" presetSubtype="0" fill="hold" nodeType="withEffect">
                                  <p:stCondLst>
                                    <p:cond delay="1500"/>
                                  </p:stCondLst>
                                  <p:childTnLst>
                                    <p:set>
                                      <p:cBhvr>
                                        <p:cTn id="15" dur="1" fill="hold">
                                          <p:stCondLst>
                                            <p:cond delay="0"/>
                                          </p:stCondLst>
                                        </p:cTn>
                                        <p:tgtEl>
                                          <p:spTgt spid="203"/>
                                        </p:tgtEl>
                                        <p:attrNameLst>
                                          <p:attrName>style.visibility</p:attrName>
                                        </p:attrNameLst>
                                      </p:cBhvr>
                                      <p:to>
                                        <p:strVal val="hidden"/>
                                      </p:to>
                                    </p:set>
                                  </p:childTnLst>
                                </p:cTn>
                              </p:par>
                              <p:par>
                                <p:cTn id="16" presetID="1" presetClass="exit" presetSubtype="0" fill="hold" nodeType="withEffect">
                                  <p:stCondLst>
                                    <p:cond delay="1500"/>
                                  </p:stCondLst>
                                  <p:childTnLst>
                                    <p:set>
                                      <p:cBhvr>
                                        <p:cTn id="17" dur="1" fill="hold">
                                          <p:stCondLst>
                                            <p:cond delay="0"/>
                                          </p:stCondLst>
                                        </p:cTn>
                                        <p:tgtEl>
                                          <p:spTgt spid="202"/>
                                        </p:tgtEl>
                                        <p:attrNameLst>
                                          <p:attrName>style.visibility</p:attrName>
                                        </p:attrNameLst>
                                      </p:cBhvr>
                                      <p:to>
                                        <p:strVal val="hidden"/>
                                      </p:to>
                                    </p:set>
                                  </p:childTnLst>
                                </p:cTn>
                              </p:par>
                              <p:par>
                                <p:cTn id="18" presetID="1" presetClass="entr" presetSubtype="0" fill="hold" nodeType="withEffect">
                                  <p:stCondLst>
                                    <p:cond delay="1500"/>
                                  </p:stCondLst>
                                  <p:childTnLst>
                                    <p:set>
                                      <p:cBhvr>
                                        <p:cTn id="19" dur="1" fill="hold">
                                          <p:stCondLst>
                                            <p:cond delay="0"/>
                                          </p:stCondLst>
                                        </p:cTn>
                                        <p:tgtEl>
                                          <p:spTgt spid="213"/>
                                        </p:tgtEl>
                                        <p:attrNameLst>
                                          <p:attrName>style.visibility</p:attrName>
                                        </p:attrNameLst>
                                      </p:cBhvr>
                                      <p:to>
                                        <p:strVal val="visible"/>
                                      </p:to>
                                    </p:set>
                                  </p:childTnLst>
                                </p:cTn>
                              </p:par>
                              <p:par>
                                <p:cTn id="20" presetID="1" presetClass="entr" presetSubtype="0" fill="hold" nodeType="withEffect">
                                  <p:stCondLst>
                                    <p:cond delay="1500"/>
                                  </p:stCondLst>
                                  <p:childTnLst>
                                    <p:set>
                                      <p:cBhvr>
                                        <p:cTn id="21" dur="1" fill="hold">
                                          <p:stCondLst>
                                            <p:cond delay="0"/>
                                          </p:stCondLst>
                                        </p:cTn>
                                        <p:tgtEl>
                                          <p:spTgt spid="212"/>
                                        </p:tgtEl>
                                        <p:attrNameLst>
                                          <p:attrName>style.visibility</p:attrName>
                                        </p:attrNameLst>
                                      </p:cBhvr>
                                      <p:to>
                                        <p:strVal val="visible"/>
                                      </p:to>
                                    </p:set>
                                  </p:childTnLst>
                                </p:cTn>
                              </p:par>
                              <p:par>
                                <p:cTn id="22" presetID="1" presetClass="entr" presetSubtype="0" fill="hold" nodeType="withEffect">
                                  <p:stCondLst>
                                    <p:cond delay="1500"/>
                                  </p:stCondLst>
                                  <p:childTnLst>
                                    <p:set>
                                      <p:cBhvr>
                                        <p:cTn id="23" dur="1" fill="hold">
                                          <p:stCondLst>
                                            <p:cond delay="0"/>
                                          </p:stCondLst>
                                        </p:cTn>
                                        <p:tgtEl>
                                          <p:spTgt spid="211"/>
                                        </p:tgtEl>
                                        <p:attrNameLst>
                                          <p:attrName>style.visibility</p:attrName>
                                        </p:attrNameLst>
                                      </p:cBhvr>
                                      <p:to>
                                        <p:strVal val="visible"/>
                                      </p:to>
                                    </p:set>
                                  </p:childTnLst>
                                </p:cTn>
                              </p:par>
                              <p:par>
                                <p:cTn id="24" presetID="1" presetClass="entr" presetSubtype="0" fill="hold" nodeType="withEffect">
                                  <p:stCondLst>
                                    <p:cond delay="1500"/>
                                  </p:stCondLst>
                                  <p:childTnLst>
                                    <p:set>
                                      <p:cBhvr>
                                        <p:cTn id="25" dur="1" fill="hold">
                                          <p:stCondLst>
                                            <p:cond delay="0"/>
                                          </p:stCondLst>
                                        </p:cTn>
                                        <p:tgtEl>
                                          <p:spTgt spid="266"/>
                                        </p:tgtEl>
                                        <p:attrNameLst>
                                          <p:attrName>style.visibility</p:attrName>
                                        </p:attrNameLst>
                                      </p:cBhvr>
                                      <p:to>
                                        <p:strVal val="visible"/>
                                      </p:to>
                                    </p:set>
                                  </p:childTnLst>
                                </p:cTn>
                              </p:par>
                              <p:par>
                                <p:cTn id="26" presetID="1" presetClass="entr" presetSubtype="0" fill="hold" nodeType="withEffect">
                                  <p:stCondLst>
                                    <p:cond delay="1500"/>
                                  </p:stCondLst>
                                  <p:childTnLst>
                                    <p:set>
                                      <p:cBhvr>
                                        <p:cTn id="27" dur="1" fill="hold">
                                          <p:stCondLst>
                                            <p:cond delay="0"/>
                                          </p:stCondLst>
                                        </p:cTn>
                                        <p:tgtEl>
                                          <p:spTgt spid="265"/>
                                        </p:tgtEl>
                                        <p:attrNameLst>
                                          <p:attrName>style.visibility</p:attrName>
                                        </p:attrNameLst>
                                      </p:cBhvr>
                                      <p:to>
                                        <p:strVal val="visible"/>
                                      </p:to>
                                    </p:set>
                                  </p:childTnLst>
                                </p:cTn>
                              </p:par>
                              <p:par>
                                <p:cTn id="28" presetID="1" presetClass="entr" presetSubtype="0" fill="hold" nodeType="withEffect">
                                  <p:stCondLst>
                                    <p:cond delay="1500"/>
                                  </p:stCondLst>
                                  <p:childTnLst>
                                    <p:set>
                                      <p:cBhvr>
                                        <p:cTn id="29" dur="1" fill="hold">
                                          <p:stCondLst>
                                            <p:cond delay="0"/>
                                          </p:stCondLst>
                                        </p:cTn>
                                        <p:tgtEl>
                                          <p:spTgt spid="250"/>
                                        </p:tgtEl>
                                        <p:attrNameLst>
                                          <p:attrName>style.visibility</p:attrName>
                                        </p:attrNameLst>
                                      </p:cBhvr>
                                      <p:to>
                                        <p:strVal val="visible"/>
                                      </p:to>
                                    </p:set>
                                  </p:childTnLst>
                                </p:cTn>
                              </p:par>
                            </p:childTnLst>
                          </p:cTn>
                        </p:par>
                        <p:par>
                          <p:cTn id="30" fill="hold">
                            <p:stCondLst>
                              <p:cond delay="1500"/>
                            </p:stCondLst>
                            <p:childTnLst>
                              <p:par>
                                <p:cTn id="31" presetID="1" presetClass="entr" presetSubtype="0" fill="hold" nodeType="afterEffect">
                                  <p:stCondLst>
                                    <p:cond delay="1500"/>
                                  </p:stCondLst>
                                  <p:childTnLst>
                                    <p:set>
                                      <p:cBhvr>
                                        <p:cTn id="32" dur="1" fill="hold">
                                          <p:stCondLst>
                                            <p:cond delay="0"/>
                                          </p:stCondLst>
                                        </p:cTn>
                                        <p:tgtEl>
                                          <p:spTgt spid="221"/>
                                        </p:tgtEl>
                                        <p:attrNameLst>
                                          <p:attrName>style.visibility</p:attrName>
                                        </p:attrNameLst>
                                      </p:cBhvr>
                                      <p:to>
                                        <p:strVal val="visible"/>
                                      </p:to>
                                    </p:set>
                                  </p:childTnLst>
                                </p:cTn>
                              </p:par>
                              <p:par>
                                <p:cTn id="33" presetID="1" presetClass="entr" presetSubtype="0" fill="hold" nodeType="withEffect">
                                  <p:stCondLst>
                                    <p:cond delay="1500"/>
                                  </p:stCondLst>
                                  <p:childTnLst>
                                    <p:set>
                                      <p:cBhvr>
                                        <p:cTn id="34" dur="1" fill="hold">
                                          <p:stCondLst>
                                            <p:cond delay="0"/>
                                          </p:stCondLst>
                                        </p:cTn>
                                        <p:tgtEl>
                                          <p:spTgt spid="279"/>
                                        </p:tgtEl>
                                        <p:attrNameLst>
                                          <p:attrName>style.visibility</p:attrName>
                                        </p:attrNameLst>
                                      </p:cBhvr>
                                      <p:to>
                                        <p:strVal val="visible"/>
                                      </p:to>
                                    </p:set>
                                  </p:childTnLst>
                                </p:cTn>
                              </p:par>
                              <p:par>
                                <p:cTn id="35" presetID="1" presetClass="entr" presetSubtype="0" fill="hold" nodeType="withEffect">
                                  <p:stCondLst>
                                    <p:cond delay="1500"/>
                                  </p:stCondLst>
                                  <p:childTnLst>
                                    <p:set>
                                      <p:cBhvr>
                                        <p:cTn id="36" dur="1" fill="hold">
                                          <p:stCondLst>
                                            <p:cond delay="0"/>
                                          </p:stCondLst>
                                        </p:cTn>
                                        <p:tgtEl>
                                          <p:spTgt spid="220"/>
                                        </p:tgtEl>
                                        <p:attrNameLst>
                                          <p:attrName>style.visibility</p:attrName>
                                        </p:attrNameLst>
                                      </p:cBhvr>
                                      <p:to>
                                        <p:strVal val="visible"/>
                                      </p:to>
                                    </p:set>
                                  </p:childTnLst>
                                </p:cTn>
                              </p:par>
                            </p:childTnLst>
                          </p:cTn>
                        </p:par>
                        <p:par>
                          <p:cTn id="37" fill="hold">
                            <p:stCondLst>
                              <p:cond delay="3000"/>
                            </p:stCondLst>
                            <p:childTnLst>
                              <p:par>
                                <p:cTn id="38" presetID="1" presetClass="exit" presetSubtype="0" fill="hold" nodeType="afterEffect">
                                  <p:stCondLst>
                                    <p:cond delay="1500"/>
                                  </p:stCondLst>
                                  <p:childTnLst>
                                    <p:set>
                                      <p:cBhvr>
                                        <p:cTn id="39" dur="1" fill="hold">
                                          <p:stCondLst>
                                            <p:cond delay="0"/>
                                          </p:stCondLst>
                                        </p:cTn>
                                        <p:tgtEl>
                                          <p:spTgt spid="221"/>
                                        </p:tgtEl>
                                        <p:attrNameLst>
                                          <p:attrName>style.visibility</p:attrName>
                                        </p:attrNameLst>
                                      </p:cBhvr>
                                      <p:to>
                                        <p:strVal val="hidden"/>
                                      </p:to>
                                    </p:set>
                                  </p:childTnLst>
                                </p:cTn>
                              </p:par>
                              <p:par>
                                <p:cTn id="40" presetID="1" presetClass="exit" presetSubtype="0" fill="hold" nodeType="withEffect">
                                  <p:stCondLst>
                                    <p:cond delay="1500"/>
                                  </p:stCondLst>
                                  <p:childTnLst>
                                    <p:set>
                                      <p:cBhvr>
                                        <p:cTn id="41" dur="1" fill="hold">
                                          <p:stCondLst>
                                            <p:cond delay="0"/>
                                          </p:stCondLst>
                                        </p:cTn>
                                        <p:tgtEl>
                                          <p:spTgt spid="279"/>
                                        </p:tgtEl>
                                        <p:attrNameLst>
                                          <p:attrName>style.visibility</p:attrName>
                                        </p:attrNameLst>
                                      </p:cBhvr>
                                      <p:to>
                                        <p:strVal val="hidden"/>
                                      </p:to>
                                    </p:set>
                                  </p:childTnLst>
                                </p:cTn>
                              </p:par>
                              <p:par>
                                <p:cTn id="42" presetID="1" presetClass="exit" presetSubtype="0" fill="hold" nodeType="withEffect">
                                  <p:stCondLst>
                                    <p:cond delay="1500"/>
                                  </p:stCondLst>
                                  <p:childTnLst>
                                    <p:set>
                                      <p:cBhvr>
                                        <p:cTn id="43" dur="1" fill="hold">
                                          <p:stCondLst>
                                            <p:cond delay="0"/>
                                          </p:stCondLst>
                                        </p:cTn>
                                        <p:tgtEl>
                                          <p:spTgt spid="220"/>
                                        </p:tgtEl>
                                        <p:attrNameLst>
                                          <p:attrName>style.visibility</p:attrName>
                                        </p:attrNameLst>
                                      </p:cBhvr>
                                      <p:to>
                                        <p:strVal val="hidden"/>
                                      </p:to>
                                    </p:set>
                                  </p:childTnLst>
                                </p:cTn>
                              </p:par>
                              <p:par>
                                <p:cTn id="44" presetID="1" presetClass="entr" presetSubtype="0" fill="hold" nodeType="withEffect">
                                  <p:stCondLst>
                                    <p:cond delay="1500"/>
                                  </p:stCondLst>
                                  <p:childTnLst>
                                    <p:set>
                                      <p:cBhvr>
                                        <p:cTn id="45" dur="1" fill="hold">
                                          <p:stCondLst>
                                            <p:cond delay="0"/>
                                          </p:stCondLst>
                                        </p:cTn>
                                        <p:tgtEl>
                                          <p:spTgt spid="301"/>
                                        </p:tgtEl>
                                        <p:attrNameLst>
                                          <p:attrName>style.visibility</p:attrName>
                                        </p:attrNameLst>
                                      </p:cBhvr>
                                      <p:to>
                                        <p:strVal val="visible"/>
                                      </p:to>
                                    </p:set>
                                  </p:childTnLst>
                                </p:cTn>
                              </p:par>
                              <p:par>
                                <p:cTn id="46" presetID="1" presetClass="entr" presetSubtype="0" fill="hold" nodeType="withEffect">
                                  <p:stCondLst>
                                    <p:cond delay="1500"/>
                                  </p:stCondLst>
                                  <p:childTnLst>
                                    <p:set>
                                      <p:cBhvr>
                                        <p:cTn id="47" dur="1" fill="hold">
                                          <p:stCondLst>
                                            <p:cond delay="0"/>
                                          </p:stCondLst>
                                        </p:cTn>
                                        <p:tgtEl>
                                          <p:spTgt spid="302"/>
                                        </p:tgtEl>
                                        <p:attrNameLst>
                                          <p:attrName>style.visibility</p:attrName>
                                        </p:attrNameLst>
                                      </p:cBhvr>
                                      <p:to>
                                        <p:strVal val="visible"/>
                                      </p:to>
                                    </p:set>
                                  </p:childTnLst>
                                </p:cTn>
                              </p:par>
                              <p:par>
                                <p:cTn id="48" presetID="1" presetClass="entr" presetSubtype="0" fill="hold" nodeType="withEffect">
                                  <p:stCondLst>
                                    <p:cond delay="1500"/>
                                  </p:stCondLst>
                                  <p:childTnLst>
                                    <p:set>
                                      <p:cBhvr>
                                        <p:cTn id="49" dur="1" fill="hold">
                                          <p:stCondLst>
                                            <p:cond delay="0"/>
                                          </p:stCondLst>
                                        </p:cTn>
                                        <p:tgtEl>
                                          <p:spTgt spid="299"/>
                                        </p:tgtEl>
                                        <p:attrNameLst>
                                          <p:attrName>style.visibility</p:attrName>
                                        </p:attrNameLst>
                                      </p:cBhvr>
                                      <p:to>
                                        <p:strVal val="visible"/>
                                      </p:to>
                                    </p:set>
                                  </p:childTnLst>
                                </p:cTn>
                              </p:par>
                              <p:par>
                                <p:cTn id="50" presetID="1" presetClass="entr" presetSubtype="0" fill="hold" nodeType="withEffect">
                                  <p:stCondLst>
                                    <p:cond delay="1500"/>
                                  </p:stCondLst>
                                  <p:childTnLst>
                                    <p:set>
                                      <p:cBhvr>
                                        <p:cTn id="51" dur="1" fill="hold">
                                          <p:stCondLst>
                                            <p:cond delay="0"/>
                                          </p:stCondLst>
                                        </p:cTn>
                                        <p:tgtEl>
                                          <p:spTgt spid="264"/>
                                        </p:tgtEl>
                                        <p:attrNameLst>
                                          <p:attrName>style.visibility</p:attrName>
                                        </p:attrNameLst>
                                      </p:cBhvr>
                                      <p:to>
                                        <p:strVal val="visible"/>
                                      </p:to>
                                    </p:set>
                                  </p:childTnLst>
                                </p:cTn>
                              </p:par>
                              <p:par>
                                <p:cTn id="52" presetID="1" presetClass="entr" presetSubtype="0" fill="hold" nodeType="withEffect">
                                  <p:stCondLst>
                                    <p:cond delay="1500"/>
                                  </p:stCondLst>
                                  <p:childTnLst>
                                    <p:set>
                                      <p:cBhvr>
                                        <p:cTn id="53" dur="1" fill="hold">
                                          <p:stCondLst>
                                            <p:cond delay="0"/>
                                          </p:stCondLst>
                                        </p:cTn>
                                        <p:tgtEl>
                                          <p:spTgt spid="263"/>
                                        </p:tgtEl>
                                        <p:attrNameLst>
                                          <p:attrName>style.visibility</p:attrName>
                                        </p:attrNameLst>
                                      </p:cBhvr>
                                      <p:to>
                                        <p:strVal val="visible"/>
                                      </p:to>
                                    </p:set>
                                  </p:childTnLst>
                                </p:cTn>
                              </p:par>
                              <p:par>
                                <p:cTn id="54" presetID="1" presetClass="entr" presetSubtype="0" fill="hold" nodeType="withEffect">
                                  <p:stCondLst>
                                    <p:cond delay="1500"/>
                                  </p:stCondLst>
                                  <p:childTnLst>
                                    <p:set>
                                      <p:cBhvr>
                                        <p:cTn id="55" dur="1" fill="hold">
                                          <p:stCondLst>
                                            <p:cond delay="0"/>
                                          </p:stCondLst>
                                        </p:cTn>
                                        <p:tgtEl>
                                          <p:spTgt spid="251"/>
                                        </p:tgtEl>
                                        <p:attrNameLst>
                                          <p:attrName>style.visibility</p:attrName>
                                        </p:attrNameLst>
                                      </p:cBhvr>
                                      <p:to>
                                        <p:strVal val="visible"/>
                                      </p:to>
                                    </p:set>
                                  </p:childTnLst>
                                </p:cTn>
                              </p:par>
                            </p:childTnLst>
                          </p:cTn>
                        </p:par>
                        <p:par>
                          <p:cTn id="56" fill="hold">
                            <p:stCondLst>
                              <p:cond delay="4500"/>
                            </p:stCondLst>
                            <p:childTnLst>
                              <p:par>
                                <p:cTn id="57" presetID="1" presetClass="entr" presetSubtype="0" fill="hold" nodeType="afterEffect">
                                  <p:stCondLst>
                                    <p:cond delay="1500"/>
                                  </p:stCondLst>
                                  <p:childTnLst>
                                    <p:set>
                                      <p:cBhvr>
                                        <p:cTn id="58" dur="1" fill="hold">
                                          <p:stCondLst>
                                            <p:cond delay="0"/>
                                          </p:stCondLst>
                                        </p:cTn>
                                        <p:tgtEl>
                                          <p:spTgt spid="305"/>
                                        </p:tgtEl>
                                        <p:attrNameLst>
                                          <p:attrName>style.visibility</p:attrName>
                                        </p:attrNameLst>
                                      </p:cBhvr>
                                      <p:to>
                                        <p:strVal val="visible"/>
                                      </p:to>
                                    </p:set>
                                  </p:childTnLst>
                                </p:cTn>
                              </p:par>
                            </p:childTnLst>
                          </p:cTn>
                        </p:par>
                        <p:par>
                          <p:cTn id="59" fill="hold">
                            <p:stCondLst>
                              <p:cond delay="6000"/>
                            </p:stCondLst>
                            <p:childTnLst>
                              <p:par>
                                <p:cTn id="60" presetID="1" presetClass="entr" presetSubtype="0" fill="hold" nodeType="afterEffect">
                                  <p:stCondLst>
                                    <p:cond delay="0"/>
                                  </p:stCondLst>
                                  <p:childTnLst>
                                    <p:set>
                                      <p:cBhvr>
                                        <p:cTn id="61" dur="1" fill="hold">
                                          <p:stCondLst>
                                            <p:cond delay="0"/>
                                          </p:stCondLst>
                                        </p:cTn>
                                        <p:tgtEl>
                                          <p:spTgt spid="307"/>
                                        </p:tgtEl>
                                        <p:attrNameLst>
                                          <p:attrName>style.visibility</p:attrName>
                                        </p:attrNameLst>
                                      </p:cBhvr>
                                      <p:to>
                                        <p:strVal val="visible"/>
                                      </p:to>
                                    </p:set>
                                  </p:childTnLst>
                                </p:cTn>
                              </p:par>
                            </p:childTnLst>
                          </p:cTn>
                        </p:par>
                        <p:par>
                          <p:cTn id="62" fill="hold">
                            <p:stCondLst>
                              <p:cond delay="6000"/>
                            </p:stCondLst>
                            <p:childTnLst>
                              <p:par>
                                <p:cTn id="63" presetID="1" presetClass="entr" presetSubtype="0" fill="hold" nodeType="afterEffect">
                                  <p:stCondLst>
                                    <p:cond delay="0"/>
                                  </p:stCondLst>
                                  <p:childTnLst>
                                    <p:set>
                                      <p:cBhvr>
                                        <p:cTn id="64" dur="1" fill="hold">
                                          <p:stCondLst>
                                            <p:cond delay="0"/>
                                          </p:stCondLst>
                                        </p:cTn>
                                        <p:tgtEl>
                                          <p:spTgt spid="308"/>
                                        </p:tgtEl>
                                        <p:attrNameLst>
                                          <p:attrName>style.visibility</p:attrName>
                                        </p:attrNameLst>
                                      </p:cBhvr>
                                      <p:to>
                                        <p:strVal val="visible"/>
                                      </p:to>
                                    </p:set>
                                  </p:childTnLst>
                                </p:cTn>
                              </p:par>
                            </p:childTnLst>
                          </p:cTn>
                        </p:par>
                        <p:par>
                          <p:cTn id="65" fill="hold">
                            <p:stCondLst>
                              <p:cond delay="6000"/>
                            </p:stCondLst>
                            <p:childTnLst>
                              <p:par>
                                <p:cTn id="66" presetID="1" presetClass="exit" presetSubtype="0" fill="hold" nodeType="afterEffect">
                                  <p:stCondLst>
                                    <p:cond delay="1500"/>
                                  </p:stCondLst>
                                  <p:childTnLst>
                                    <p:set>
                                      <p:cBhvr>
                                        <p:cTn id="67" dur="1" fill="hold">
                                          <p:stCondLst>
                                            <p:cond delay="0"/>
                                          </p:stCondLst>
                                        </p:cTn>
                                        <p:tgtEl>
                                          <p:spTgt spid="305"/>
                                        </p:tgtEl>
                                        <p:attrNameLst>
                                          <p:attrName>style.visibility</p:attrName>
                                        </p:attrNameLst>
                                      </p:cBhvr>
                                      <p:to>
                                        <p:strVal val="hidden"/>
                                      </p:to>
                                    </p:set>
                                  </p:childTnLst>
                                </p:cTn>
                              </p:par>
                              <p:par>
                                <p:cTn id="68" presetID="1" presetClass="exit" presetSubtype="0" fill="hold" nodeType="withEffect">
                                  <p:stCondLst>
                                    <p:cond delay="1500"/>
                                  </p:stCondLst>
                                  <p:childTnLst>
                                    <p:set>
                                      <p:cBhvr>
                                        <p:cTn id="69" dur="1" fill="hold">
                                          <p:stCondLst>
                                            <p:cond delay="0"/>
                                          </p:stCondLst>
                                        </p:cTn>
                                        <p:tgtEl>
                                          <p:spTgt spid="307"/>
                                        </p:tgtEl>
                                        <p:attrNameLst>
                                          <p:attrName>style.visibility</p:attrName>
                                        </p:attrNameLst>
                                      </p:cBhvr>
                                      <p:to>
                                        <p:strVal val="hidden"/>
                                      </p:to>
                                    </p:set>
                                  </p:childTnLst>
                                </p:cTn>
                              </p:par>
                              <p:par>
                                <p:cTn id="70" presetID="1" presetClass="exit" presetSubtype="0" fill="hold" nodeType="withEffect">
                                  <p:stCondLst>
                                    <p:cond delay="1500"/>
                                  </p:stCondLst>
                                  <p:childTnLst>
                                    <p:set>
                                      <p:cBhvr>
                                        <p:cTn id="71" dur="1" fill="hold">
                                          <p:stCondLst>
                                            <p:cond delay="0"/>
                                          </p:stCondLst>
                                        </p:cTn>
                                        <p:tgtEl>
                                          <p:spTgt spid="308"/>
                                        </p:tgtEl>
                                        <p:attrNameLst>
                                          <p:attrName>style.visibility</p:attrName>
                                        </p:attrNameLst>
                                      </p:cBhvr>
                                      <p:to>
                                        <p:strVal val="hidden"/>
                                      </p:to>
                                    </p:set>
                                  </p:childTnLst>
                                </p:cTn>
                              </p:par>
                              <p:par>
                                <p:cTn id="72" presetID="1" presetClass="entr" presetSubtype="0" fill="hold" nodeType="withEffect">
                                  <p:stCondLst>
                                    <p:cond delay="1500"/>
                                  </p:stCondLst>
                                  <p:childTnLst>
                                    <p:set>
                                      <p:cBhvr>
                                        <p:cTn id="73" dur="1" fill="hold">
                                          <p:stCondLst>
                                            <p:cond delay="0"/>
                                          </p:stCondLst>
                                        </p:cTn>
                                        <p:tgtEl>
                                          <p:spTgt spid="309"/>
                                        </p:tgtEl>
                                        <p:attrNameLst>
                                          <p:attrName>style.visibility</p:attrName>
                                        </p:attrNameLst>
                                      </p:cBhvr>
                                      <p:to>
                                        <p:strVal val="visible"/>
                                      </p:to>
                                    </p:set>
                                  </p:childTnLst>
                                </p:cTn>
                              </p:par>
                              <p:par>
                                <p:cTn id="74" presetID="1" presetClass="entr" presetSubtype="0" fill="hold" nodeType="withEffect">
                                  <p:stCondLst>
                                    <p:cond delay="1500"/>
                                  </p:stCondLst>
                                  <p:childTnLst>
                                    <p:set>
                                      <p:cBhvr>
                                        <p:cTn id="75" dur="1" fill="hold">
                                          <p:stCondLst>
                                            <p:cond delay="0"/>
                                          </p:stCondLst>
                                        </p:cTn>
                                        <p:tgtEl>
                                          <p:spTgt spid="310"/>
                                        </p:tgtEl>
                                        <p:attrNameLst>
                                          <p:attrName>style.visibility</p:attrName>
                                        </p:attrNameLst>
                                      </p:cBhvr>
                                      <p:to>
                                        <p:strVal val="visible"/>
                                      </p:to>
                                    </p:set>
                                  </p:childTnLst>
                                </p:cTn>
                              </p:par>
                              <p:par>
                                <p:cTn id="76" presetID="1" presetClass="entr" presetSubtype="0" fill="hold" nodeType="withEffect">
                                  <p:stCondLst>
                                    <p:cond delay="1500"/>
                                  </p:stCondLst>
                                  <p:childTnLst>
                                    <p:set>
                                      <p:cBhvr>
                                        <p:cTn id="77" dur="1" fill="hold">
                                          <p:stCondLst>
                                            <p:cond delay="0"/>
                                          </p:stCondLst>
                                        </p:cTn>
                                        <p:tgtEl>
                                          <p:spTgt spid="311"/>
                                        </p:tgtEl>
                                        <p:attrNameLst>
                                          <p:attrName>style.visibility</p:attrName>
                                        </p:attrNameLst>
                                      </p:cBhvr>
                                      <p:to>
                                        <p:strVal val="visible"/>
                                      </p:to>
                                    </p:set>
                                  </p:childTnLst>
                                </p:cTn>
                              </p:par>
                              <p:par>
                                <p:cTn id="78" presetID="1" presetClass="entr" presetSubtype="0" fill="hold" nodeType="withEffect">
                                  <p:stCondLst>
                                    <p:cond delay="1500"/>
                                  </p:stCondLst>
                                  <p:childTnLst>
                                    <p:set>
                                      <p:cBhvr>
                                        <p:cTn id="79" dur="1" fill="hold">
                                          <p:stCondLst>
                                            <p:cond delay="0"/>
                                          </p:stCondLst>
                                        </p:cTn>
                                        <p:tgtEl>
                                          <p:spTgt spid="261"/>
                                        </p:tgtEl>
                                        <p:attrNameLst>
                                          <p:attrName>style.visibility</p:attrName>
                                        </p:attrNameLst>
                                      </p:cBhvr>
                                      <p:to>
                                        <p:strVal val="visible"/>
                                      </p:to>
                                    </p:set>
                                  </p:childTnLst>
                                </p:cTn>
                              </p:par>
                              <p:par>
                                <p:cTn id="80" presetID="1" presetClass="entr" presetSubtype="0" fill="hold" nodeType="withEffect">
                                  <p:stCondLst>
                                    <p:cond delay="1500"/>
                                  </p:stCondLst>
                                  <p:childTnLst>
                                    <p:set>
                                      <p:cBhvr>
                                        <p:cTn id="81" dur="1" fill="hold">
                                          <p:stCondLst>
                                            <p:cond delay="0"/>
                                          </p:stCondLst>
                                        </p:cTn>
                                        <p:tgtEl>
                                          <p:spTgt spid="262"/>
                                        </p:tgtEl>
                                        <p:attrNameLst>
                                          <p:attrName>style.visibility</p:attrName>
                                        </p:attrNameLst>
                                      </p:cBhvr>
                                      <p:to>
                                        <p:strVal val="visible"/>
                                      </p:to>
                                    </p:set>
                                  </p:childTnLst>
                                </p:cTn>
                              </p:par>
                              <p:par>
                                <p:cTn id="82" presetID="1" presetClass="entr" presetSubtype="0" fill="hold" nodeType="withEffect">
                                  <p:stCondLst>
                                    <p:cond delay="1500"/>
                                  </p:stCondLst>
                                  <p:childTnLst>
                                    <p:set>
                                      <p:cBhvr>
                                        <p:cTn id="83" dur="1" fill="hold">
                                          <p:stCondLst>
                                            <p:cond delay="0"/>
                                          </p:stCondLst>
                                        </p:cTn>
                                        <p:tgtEl>
                                          <p:spTgt spid="252"/>
                                        </p:tgtEl>
                                        <p:attrNameLst>
                                          <p:attrName>style.visibility</p:attrName>
                                        </p:attrNameLst>
                                      </p:cBhvr>
                                      <p:to>
                                        <p:strVal val="visible"/>
                                      </p:to>
                                    </p:set>
                                  </p:childTnLst>
                                </p:cTn>
                              </p:par>
                            </p:childTnLst>
                          </p:cTn>
                        </p:par>
                        <p:par>
                          <p:cTn id="84" fill="hold">
                            <p:stCondLst>
                              <p:cond delay="7500"/>
                            </p:stCondLst>
                            <p:childTnLst>
                              <p:par>
                                <p:cTn id="85" presetID="1" presetClass="entr" presetSubtype="0" fill="hold" nodeType="afterEffect">
                                  <p:stCondLst>
                                    <p:cond delay="1500"/>
                                  </p:stCondLst>
                                  <p:childTnLst>
                                    <p:set>
                                      <p:cBhvr>
                                        <p:cTn id="86" dur="1" fill="hold">
                                          <p:stCondLst>
                                            <p:cond delay="0"/>
                                          </p:stCondLst>
                                        </p:cTn>
                                        <p:tgtEl>
                                          <p:spTgt spid="320"/>
                                        </p:tgtEl>
                                        <p:attrNameLst>
                                          <p:attrName>style.visibility</p:attrName>
                                        </p:attrNameLst>
                                      </p:cBhvr>
                                      <p:to>
                                        <p:strVal val="visible"/>
                                      </p:to>
                                    </p:set>
                                  </p:childTnLst>
                                </p:cTn>
                              </p:par>
                              <p:par>
                                <p:cTn id="87" presetID="1" presetClass="entr" presetSubtype="0" fill="hold" nodeType="withEffect">
                                  <p:stCondLst>
                                    <p:cond delay="1500"/>
                                  </p:stCondLst>
                                  <p:childTnLst>
                                    <p:set>
                                      <p:cBhvr>
                                        <p:cTn id="88" dur="1" fill="hold">
                                          <p:stCondLst>
                                            <p:cond delay="0"/>
                                          </p:stCondLst>
                                        </p:cTn>
                                        <p:tgtEl>
                                          <p:spTgt spid="322"/>
                                        </p:tgtEl>
                                        <p:attrNameLst>
                                          <p:attrName>style.visibility</p:attrName>
                                        </p:attrNameLst>
                                      </p:cBhvr>
                                      <p:to>
                                        <p:strVal val="visible"/>
                                      </p:to>
                                    </p:set>
                                  </p:childTnLst>
                                </p:cTn>
                              </p:par>
                              <p:par>
                                <p:cTn id="89" presetID="1" presetClass="entr" presetSubtype="0" fill="hold" nodeType="withEffect">
                                  <p:stCondLst>
                                    <p:cond delay="1500"/>
                                  </p:stCondLst>
                                  <p:childTnLst>
                                    <p:set>
                                      <p:cBhvr>
                                        <p:cTn id="90" dur="1" fill="hold">
                                          <p:stCondLst>
                                            <p:cond delay="0"/>
                                          </p:stCondLst>
                                        </p:cTn>
                                        <p:tgtEl>
                                          <p:spTgt spid="321"/>
                                        </p:tgtEl>
                                        <p:attrNameLst>
                                          <p:attrName>style.visibility</p:attrName>
                                        </p:attrNameLst>
                                      </p:cBhvr>
                                      <p:to>
                                        <p:strVal val="visible"/>
                                      </p:to>
                                    </p:set>
                                  </p:childTnLst>
                                </p:cTn>
                              </p:par>
                            </p:childTnLst>
                          </p:cTn>
                        </p:par>
                        <p:par>
                          <p:cTn id="91" fill="hold">
                            <p:stCondLst>
                              <p:cond delay="9000"/>
                            </p:stCondLst>
                            <p:childTnLst>
                              <p:par>
                                <p:cTn id="92" presetID="1" presetClass="exit" presetSubtype="0" fill="hold" nodeType="afterEffect">
                                  <p:stCondLst>
                                    <p:cond delay="1500"/>
                                  </p:stCondLst>
                                  <p:childTnLst>
                                    <p:set>
                                      <p:cBhvr>
                                        <p:cTn id="93" dur="1" fill="hold">
                                          <p:stCondLst>
                                            <p:cond delay="0"/>
                                          </p:stCondLst>
                                        </p:cTn>
                                        <p:tgtEl>
                                          <p:spTgt spid="320"/>
                                        </p:tgtEl>
                                        <p:attrNameLst>
                                          <p:attrName>style.visibility</p:attrName>
                                        </p:attrNameLst>
                                      </p:cBhvr>
                                      <p:to>
                                        <p:strVal val="hidden"/>
                                      </p:to>
                                    </p:set>
                                  </p:childTnLst>
                                </p:cTn>
                              </p:par>
                              <p:par>
                                <p:cTn id="94" presetID="1" presetClass="exit" presetSubtype="0" fill="hold" nodeType="withEffect">
                                  <p:stCondLst>
                                    <p:cond delay="1500"/>
                                  </p:stCondLst>
                                  <p:childTnLst>
                                    <p:set>
                                      <p:cBhvr>
                                        <p:cTn id="95" dur="1" fill="hold">
                                          <p:stCondLst>
                                            <p:cond delay="0"/>
                                          </p:stCondLst>
                                        </p:cTn>
                                        <p:tgtEl>
                                          <p:spTgt spid="322"/>
                                        </p:tgtEl>
                                        <p:attrNameLst>
                                          <p:attrName>style.visibility</p:attrName>
                                        </p:attrNameLst>
                                      </p:cBhvr>
                                      <p:to>
                                        <p:strVal val="hidden"/>
                                      </p:to>
                                    </p:set>
                                  </p:childTnLst>
                                </p:cTn>
                              </p:par>
                              <p:par>
                                <p:cTn id="96" presetID="1" presetClass="exit" presetSubtype="0" fill="hold" nodeType="withEffect">
                                  <p:stCondLst>
                                    <p:cond delay="1500"/>
                                  </p:stCondLst>
                                  <p:childTnLst>
                                    <p:set>
                                      <p:cBhvr>
                                        <p:cTn id="97" dur="1" fill="hold">
                                          <p:stCondLst>
                                            <p:cond delay="0"/>
                                          </p:stCondLst>
                                        </p:cTn>
                                        <p:tgtEl>
                                          <p:spTgt spid="321"/>
                                        </p:tgtEl>
                                        <p:attrNameLst>
                                          <p:attrName>style.visibility</p:attrName>
                                        </p:attrNameLst>
                                      </p:cBhvr>
                                      <p:to>
                                        <p:strVal val="hidden"/>
                                      </p:to>
                                    </p:set>
                                  </p:childTnLst>
                                </p:cTn>
                              </p:par>
                              <p:par>
                                <p:cTn id="98" presetID="1" presetClass="entr" presetSubtype="0" fill="hold" nodeType="withEffect">
                                  <p:stCondLst>
                                    <p:cond delay="1500"/>
                                  </p:stCondLst>
                                  <p:childTnLst>
                                    <p:set>
                                      <p:cBhvr>
                                        <p:cTn id="99" dur="1" fill="hold">
                                          <p:stCondLst>
                                            <p:cond delay="0"/>
                                          </p:stCondLst>
                                        </p:cTn>
                                        <p:tgtEl>
                                          <p:spTgt spid="323"/>
                                        </p:tgtEl>
                                        <p:attrNameLst>
                                          <p:attrName>style.visibility</p:attrName>
                                        </p:attrNameLst>
                                      </p:cBhvr>
                                      <p:to>
                                        <p:strVal val="visible"/>
                                      </p:to>
                                    </p:set>
                                  </p:childTnLst>
                                </p:cTn>
                              </p:par>
                              <p:par>
                                <p:cTn id="100" presetID="1" presetClass="entr" presetSubtype="0" fill="hold" nodeType="withEffect">
                                  <p:stCondLst>
                                    <p:cond delay="1500"/>
                                  </p:stCondLst>
                                  <p:childTnLst>
                                    <p:set>
                                      <p:cBhvr>
                                        <p:cTn id="101" dur="1" fill="hold">
                                          <p:stCondLst>
                                            <p:cond delay="0"/>
                                          </p:stCondLst>
                                        </p:cTn>
                                        <p:tgtEl>
                                          <p:spTgt spid="329"/>
                                        </p:tgtEl>
                                        <p:attrNameLst>
                                          <p:attrName>style.visibility</p:attrName>
                                        </p:attrNameLst>
                                      </p:cBhvr>
                                      <p:to>
                                        <p:strVal val="visible"/>
                                      </p:to>
                                    </p:set>
                                  </p:childTnLst>
                                </p:cTn>
                              </p:par>
                              <p:par>
                                <p:cTn id="102" presetID="1" presetClass="entr" presetSubtype="0" fill="hold" nodeType="withEffect">
                                  <p:stCondLst>
                                    <p:cond delay="1500"/>
                                  </p:stCondLst>
                                  <p:childTnLst>
                                    <p:set>
                                      <p:cBhvr>
                                        <p:cTn id="103" dur="1" fill="hold">
                                          <p:stCondLst>
                                            <p:cond delay="0"/>
                                          </p:stCondLst>
                                        </p:cTn>
                                        <p:tgtEl>
                                          <p:spTgt spid="327"/>
                                        </p:tgtEl>
                                        <p:attrNameLst>
                                          <p:attrName>style.visibility</p:attrName>
                                        </p:attrNameLst>
                                      </p:cBhvr>
                                      <p:to>
                                        <p:strVal val="visible"/>
                                      </p:to>
                                    </p:set>
                                  </p:childTnLst>
                                </p:cTn>
                              </p:par>
                              <p:par>
                                <p:cTn id="104" presetID="1" presetClass="entr" presetSubtype="0" fill="hold" nodeType="withEffect">
                                  <p:stCondLst>
                                    <p:cond delay="1500"/>
                                  </p:stCondLst>
                                  <p:childTnLst>
                                    <p:set>
                                      <p:cBhvr>
                                        <p:cTn id="105" dur="1" fill="hold">
                                          <p:stCondLst>
                                            <p:cond delay="0"/>
                                          </p:stCondLst>
                                        </p:cTn>
                                        <p:tgtEl>
                                          <p:spTgt spid="259"/>
                                        </p:tgtEl>
                                        <p:attrNameLst>
                                          <p:attrName>style.visibility</p:attrName>
                                        </p:attrNameLst>
                                      </p:cBhvr>
                                      <p:to>
                                        <p:strVal val="visible"/>
                                      </p:to>
                                    </p:set>
                                  </p:childTnLst>
                                </p:cTn>
                              </p:par>
                              <p:par>
                                <p:cTn id="106" presetID="1" presetClass="entr" presetSubtype="0" fill="hold" nodeType="withEffect">
                                  <p:stCondLst>
                                    <p:cond delay="1500"/>
                                  </p:stCondLst>
                                  <p:childTnLst>
                                    <p:set>
                                      <p:cBhvr>
                                        <p:cTn id="107" dur="1" fill="hold">
                                          <p:stCondLst>
                                            <p:cond delay="0"/>
                                          </p:stCondLst>
                                        </p:cTn>
                                        <p:tgtEl>
                                          <p:spTgt spid="260"/>
                                        </p:tgtEl>
                                        <p:attrNameLst>
                                          <p:attrName>style.visibility</p:attrName>
                                        </p:attrNameLst>
                                      </p:cBhvr>
                                      <p:to>
                                        <p:strVal val="visible"/>
                                      </p:to>
                                    </p:set>
                                  </p:childTnLst>
                                </p:cTn>
                              </p:par>
                              <p:par>
                                <p:cTn id="108" presetID="1" presetClass="entr" presetSubtype="0" fill="hold" nodeType="withEffect">
                                  <p:stCondLst>
                                    <p:cond delay="1500"/>
                                  </p:stCondLst>
                                  <p:childTnLst>
                                    <p:set>
                                      <p:cBhvr>
                                        <p:cTn id="109" dur="1" fill="hold">
                                          <p:stCondLst>
                                            <p:cond delay="0"/>
                                          </p:stCondLst>
                                        </p:cTn>
                                        <p:tgtEl>
                                          <p:spTgt spid="253"/>
                                        </p:tgtEl>
                                        <p:attrNameLst>
                                          <p:attrName>style.visibility</p:attrName>
                                        </p:attrNameLst>
                                      </p:cBhvr>
                                      <p:to>
                                        <p:strVal val="visible"/>
                                      </p:to>
                                    </p:set>
                                  </p:childTnLst>
                                </p:cTn>
                              </p:par>
                            </p:childTnLst>
                          </p:cTn>
                        </p:par>
                        <p:par>
                          <p:cTn id="110" fill="hold">
                            <p:stCondLst>
                              <p:cond delay="10500"/>
                            </p:stCondLst>
                            <p:childTnLst>
                              <p:par>
                                <p:cTn id="111" presetID="1" presetClass="entr" presetSubtype="0" fill="hold" nodeType="afterEffect">
                                  <p:stCondLst>
                                    <p:cond delay="1500"/>
                                  </p:stCondLst>
                                  <p:childTnLst>
                                    <p:set>
                                      <p:cBhvr>
                                        <p:cTn id="112" dur="1" fill="hold">
                                          <p:stCondLst>
                                            <p:cond delay="0"/>
                                          </p:stCondLst>
                                        </p:cTn>
                                        <p:tgtEl>
                                          <p:spTgt spid="334"/>
                                        </p:tgtEl>
                                        <p:attrNameLst>
                                          <p:attrName>style.visibility</p:attrName>
                                        </p:attrNameLst>
                                      </p:cBhvr>
                                      <p:to>
                                        <p:strVal val="visible"/>
                                      </p:to>
                                    </p:set>
                                  </p:childTnLst>
                                </p:cTn>
                              </p:par>
                              <p:par>
                                <p:cTn id="113" presetID="1" presetClass="entr" presetSubtype="0" fill="hold" nodeType="withEffect">
                                  <p:stCondLst>
                                    <p:cond delay="1500"/>
                                  </p:stCondLst>
                                  <p:childTnLst>
                                    <p:set>
                                      <p:cBhvr>
                                        <p:cTn id="114" dur="1" fill="hold">
                                          <p:stCondLst>
                                            <p:cond delay="0"/>
                                          </p:stCondLst>
                                        </p:cTn>
                                        <p:tgtEl>
                                          <p:spTgt spid="330"/>
                                        </p:tgtEl>
                                        <p:attrNameLst>
                                          <p:attrName>style.visibility</p:attrName>
                                        </p:attrNameLst>
                                      </p:cBhvr>
                                      <p:to>
                                        <p:strVal val="visible"/>
                                      </p:to>
                                    </p:set>
                                  </p:childTnLst>
                                </p:cTn>
                              </p:par>
                              <p:par>
                                <p:cTn id="115" presetID="1" presetClass="entr" presetSubtype="0" fill="hold" nodeType="withEffect">
                                  <p:stCondLst>
                                    <p:cond delay="1500"/>
                                  </p:stCondLst>
                                  <p:childTnLst>
                                    <p:set>
                                      <p:cBhvr>
                                        <p:cTn id="116" dur="1" fill="hold">
                                          <p:stCondLst>
                                            <p:cond delay="0"/>
                                          </p:stCondLst>
                                        </p:cTn>
                                        <p:tgtEl>
                                          <p:spTgt spid="333"/>
                                        </p:tgtEl>
                                        <p:attrNameLst>
                                          <p:attrName>style.visibility</p:attrName>
                                        </p:attrNameLst>
                                      </p:cBhvr>
                                      <p:to>
                                        <p:strVal val="visible"/>
                                      </p:to>
                                    </p:set>
                                  </p:childTnLst>
                                </p:cTn>
                              </p:par>
                              <p:par>
                                <p:cTn id="117" presetID="1" presetClass="entr" presetSubtype="0" fill="hold" nodeType="withEffect">
                                  <p:stCondLst>
                                    <p:cond delay="1500"/>
                                  </p:stCondLst>
                                  <p:childTnLst>
                                    <p:set>
                                      <p:cBhvr>
                                        <p:cTn id="118" dur="1" fill="hold">
                                          <p:stCondLst>
                                            <p:cond delay="0"/>
                                          </p:stCondLst>
                                        </p:cTn>
                                        <p:tgtEl>
                                          <p:spTgt spid="332"/>
                                        </p:tgtEl>
                                        <p:attrNameLst>
                                          <p:attrName>style.visibility</p:attrName>
                                        </p:attrNameLst>
                                      </p:cBhvr>
                                      <p:to>
                                        <p:strVal val="visible"/>
                                      </p:to>
                                    </p:set>
                                  </p:childTnLst>
                                </p:cTn>
                              </p:par>
                            </p:childTnLst>
                          </p:cTn>
                        </p:par>
                        <p:par>
                          <p:cTn id="119" fill="hold">
                            <p:stCondLst>
                              <p:cond delay="12000"/>
                            </p:stCondLst>
                            <p:childTnLst>
                              <p:par>
                                <p:cTn id="120" presetID="1" presetClass="exit" presetSubtype="0" fill="hold" nodeType="afterEffect">
                                  <p:stCondLst>
                                    <p:cond delay="1500"/>
                                  </p:stCondLst>
                                  <p:childTnLst>
                                    <p:set>
                                      <p:cBhvr>
                                        <p:cTn id="121" dur="1" fill="hold">
                                          <p:stCondLst>
                                            <p:cond delay="0"/>
                                          </p:stCondLst>
                                        </p:cTn>
                                        <p:tgtEl>
                                          <p:spTgt spid="334"/>
                                        </p:tgtEl>
                                        <p:attrNameLst>
                                          <p:attrName>style.visibility</p:attrName>
                                        </p:attrNameLst>
                                      </p:cBhvr>
                                      <p:to>
                                        <p:strVal val="hidden"/>
                                      </p:to>
                                    </p:set>
                                  </p:childTnLst>
                                </p:cTn>
                              </p:par>
                              <p:par>
                                <p:cTn id="122" presetID="1" presetClass="exit" presetSubtype="0" fill="hold" nodeType="withEffect">
                                  <p:stCondLst>
                                    <p:cond delay="1500"/>
                                  </p:stCondLst>
                                  <p:childTnLst>
                                    <p:set>
                                      <p:cBhvr>
                                        <p:cTn id="123" dur="1" fill="hold">
                                          <p:stCondLst>
                                            <p:cond delay="0"/>
                                          </p:stCondLst>
                                        </p:cTn>
                                        <p:tgtEl>
                                          <p:spTgt spid="330"/>
                                        </p:tgtEl>
                                        <p:attrNameLst>
                                          <p:attrName>style.visibility</p:attrName>
                                        </p:attrNameLst>
                                      </p:cBhvr>
                                      <p:to>
                                        <p:strVal val="hidden"/>
                                      </p:to>
                                    </p:set>
                                  </p:childTnLst>
                                </p:cTn>
                              </p:par>
                              <p:par>
                                <p:cTn id="124" presetID="1" presetClass="exit" presetSubtype="0" fill="hold" nodeType="withEffect">
                                  <p:stCondLst>
                                    <p:cond delay="1500"/>
                                  </p:stCondLst>
                                  <p:childTnLst>
                                    <p:set>
                                      <p:cBhvr>
                                        <p:cTn id="125" dur="1" fill="hold">
                                          <p:stCondLst>
                                            <p:cond delay="0"/>
                                          </p:stCondLst>
                                        </p:cTn>
                                        <p:tgtEl>
                                          <p:spTgt spid="333"/>
                                        </p:tgtEl>
                                        <p:attrNameLst>
                                          <p:attrName>style.visibility</p:attrName>
                                        </p:attrNameLst>
                                      </p:cBhvr>
                                      <p:to>
                                        <p:strVal val="hidden"/>
                                      </p:to>
                                    </p:set>
                                  </p:childTnLst>
                                </p:cTn>
                              </p:par>
                              <p:par>
                                <p:cTn id="126" presetID="1" presetClass="exit" presetSubtype="0" fill="hold" nodeType="withEffect">
                                  <p:stCondLst>
                                    <p:cond delay="1500"/>
                                  </p:stCondLst>
                                  <p:childTnLst>
                                    <p:set>
                                      <p:cBhvr>
                                        <p:cTn id="127" dur="1" fill="hold">
                                          <p:stCondLst>
                                            <p:cond delay="0"/>
                                          </p:stCondLst>
                                        </p:cTn>
                                        <p:tgtEl>
                                          <p:spTgt spid="332"/>
                                        </p:tgtEl>
                                        <p:attrNameLst>
                                          <p:attrName>style.visibility</p:attrName>
                                        </p:attrNameLst>
                                      </p:cBhvr>
                                      <p:to>
                                        <p:strVal val="hidden"/>
                                      </p:to>
                                    </p:set>
                                  </p:childTnLst>
                                </p:cTn>
                              </p:par>
                              <p:par>
                                <p:cTn id="128" presetID="1" presetClass="entr" presetSubtype="0" fill="hold" nodeType="withEffect">
                                  <p:stCondLst>
                                    <p:cond delay="1500"/>
                                  </p:stCondLst>
                                  <p:childTnLst>
                                    <p:set>
                                      <p:cBhvr>
                                        <p:cTn id="129" dur="1" fill="hold">
                                          <p:stCondLst>
                                            <p:cond delay="0"/>
                                          </p:stCondLst>
                                        </p:cTn>
                                        <p:tgtEl>
                                          <p:spTgt spid="341"/>
                                        </p:tgtEl>
                                        <p:attrNameLst>
                                          <p:attrName>style.visibility</p:attrName>
                                        </p:attrNameLst>
                                      </p:cBhvr>
                                      <p:to>
                                        <p:strVal val="visible"/>
                                      </p:to>
                                    </p:set>
                                  </p:childTnLst>
                                </p:cTn>
                              </p:par>
                              <p:par>
                                <p:cTn id="130" presetID="1" presetClass="entr" presetSubtype="0" fill="hold" nodeType="withEffect">
                                  <p:stCondLst>
                                    <p:cond delay="1500"/>
                                  </p:stCondLst>
                                  <p:childTnLst>
                                    <p:set>
                                      <p:cBhvr>
                                        <p:cTn id="131" dur="1" fill="hold">
                                          <p:stCondLst>
                                            <p:cond delay="0"/>
                                          </p:stCondLst>
                                        </p:cTn>
                                        <p:tgtEl>
                                          <p:spTgt spid="335"/>
                                        </p:tgtEl>
                                        <p:attrNameLst>
                                          <p:attrName>style.visibility</p:attrName>
                                        </p:attrNameLst>
                                      </p:cBhvr>
                                      <p:to>
                                        <p:strVal val="visible"/>
                                      </p:to>
                                    </p:set>
                                  </p:childTnLst>
                                </p:cTn>
                              </p:par>
                              <p:par>
                                <p:cTn id="132" presetID="1" presetClass="entr" presetSubtype="0" fill="hold" nodeType="withEffect">
                                  <p:stCondLst>
                                    <p:cond delay="1500"/>
                                  </p:stCondLst>
                                  <p:childTnLst>
                                    <p:set>
                                      <p:cBhvr>
                                        <p:cTn id="133" dur="1" fill="hold">
                                          <p:stCondLst>
                                            <p:cond delay="0"/>
                                          </p:stCondLst>
                                        </p:cTn>
                                        <p:tgtEl>
                                          <p:spTgt spid="338"/>
                                        </p:tgtEl>
                                        <p:attrNameLst>
                                          <p:attrName>style.visibility</p:attrName>
                                        </p:attrNameLst>
                                      </p:cBhvr>
                                      <p:to>
                                        <p:strVal val="visible"/>
                                      </p:to>
                                    </p:set>
                                  </p:childTnLst>
                                </p:cTn>
                              </p:par>
                              <p:par>
                                <p:cTn id="134" presetID="1" presetClass="entr" presetSubtype="0" fill="hold" nodeType="withEffect">
                                  <p:stCondLst>
                                    <p:cond delay="1500"/>
                                  </p:stCondLst>
                                  <p:childTnLst>
                                    <p:set>
                                      <p:cBhvr>
                                        <p:cTn id="135" dur="1" fill="hold">
                                          <p:stCondLst>
                                            <p:cond delay="0"/>
                                          </p:stCondLst>
                                        </p:cTn>
                                        <p:tgtEl>
                                          <p:spTgt spid="336"/>
                                        </p:tgtEl>
                                        <p:attrNameLst>
                                          <p:attrName>style.visibility</p:attrName>
                                        </p:attrNameLst>
                                      </p:cBhvr>
                                      <p:to>
                                        <p:strVal val="visible"/>
                                      </p:to>
                                    </p:set>
                                  </p:childTnLst>
                                </p:cTn>
                              </p:par>
                              <p:par>
                                <p:cTn id="136" presetID="1" presetClass="entr" presetSubtype="0" fill="hold" nodeType="withEffect">
                                  <p:stCondLst>
                                    <p:cond delay="1500"/>
                                  </p:stCondLst>
                                  <p:childTnLst>
                                    <p:set>
                                      <p:cBhvr>
                                        <p:cTn id="137" dur="1" fill="hold">
                                          <p:stCondLst>
                                            <p:cond delay="0"/>
                                          </p:stCondLst>
                                        </p:cTn>
                                        <p:tgtEl>
                                          <p:spTgt spid="257"/>
                                        </p:tgtEl>
                                        <p:attrNameLst>
                                          <p:attrName>style.visibility</p:attrName>
                                        </p:attrNameLst>
                                      </p:cBhvr>
                                      <p:to>
                                        <p:strVal val="visible"/>
                                      </p:to>
                                    </p:set>
                                  </p:childTnLst>
                                </p:cTn>
                              </p:par>
                              <p:par>
                                <p:cTn id="138" presetID="1" presetClass="entr" presetSubtype="0" fill="hold" nodeType="withEffect">
                                  <p:stCondLst>
                                    <p:cond delay="1500"/>
                                  </p:stCondLst>
                                  <p:childTnLst>
                                    <p:set>
                                      <p:cBhvr>
                                        <p:cTn id="139" dur="1" fill="hold">
                                          <p:stCondLst>
                                            <p:cond delay="0"/>
                                          </p:stCondLst>
                                        </p:cTn>
                                        <p:tgtEl>
                                          <p:spTgt spid="258"/>
                                        </p:tgtEl>
                                        <p:attrNameLst>
                                          <p:attrName>style.visibility</p:attrName>
                                        </p:attrNameLst>
                                      </p:cBhvr>
                                      <p:to>
                                        <p:strVal val="visible"/>
                                      </p:to>
                                    </p:set>
                                  </p:childTnLst>
                                </p:cTn>
                              </p:par>
                              <p:par>
                                <p:cTn id="140" presetID="1" presetClass="entr" presetSubtype="0" fill="hold" nodeType="withEffect">
                                  <p:stCondLst>
                                    <p:cond delay="1500"/>
                                  </p:stCondLst>
                                  <p:childTnLst>
                                    <p:set>
                                      <p:cBhvr>
                                        <p:cTn id="141" dur="1" fill="hold">
                                          <p:stCondLst>
                                            <p:cond delay="0"/>
                                          </p:stCondLst>
                                        </p:cTn>
                                        <p:tgtEl>
                                          <p:spTgt spid="255"/>
                                        </p:tgtEl>
                                        <p:attrNameLst>
                                          <p:attrName>style.visibility</p:attrName>
                                        </p:attrNameLst>
                                      </p:cBhvr>
                                      <p:to>
                                        <p:strVal val="visible"/>
                                      </p:to>
                                    </p:set>
                                  </p:childTnLst>
                                </p:cTn>
                              </p:par>
                            </p:childTnLst>
                          </p:cTn>
                        </p:par>
                        <p:par>
                          <p:cTn id="142" fill="hold">
                            <p:stCondLst>
                              <p:cond delay="13500"/>
                            </p:stCondLst>
                            <p:childTnLst>
                              <p:par>
                                <p:cTn id="143" presetID="22" presetClass="entr" presetSubtype="1" fill="hold" grpId="0" nodeType="afterEffect">
                                  <p:stCondLst>
                                    <p:cond delay="0"/>
                                  </p:stCondLst>
                                  <p:childTnLst>
                                    <p:set>
                                      <p:cBhvr>
                                        <p:cTn id="144" dur="1" fill="hold">
                                          <p:stCondLst>
                                            <p:cond delay="0"/>
                                          </p:stCondLst>
                                        </p:cTn>
                                        <p:tgtEl>
                                          <p:spTgt spid="146"/>
                                        </p:tgtEl>
                                        <p:attrNameLst>
                                          <p:attrName>style.visibility</p:attrName>
                                        </p:attrNameLst>
                                      </p:cBhvr>
                                      <p:to>
                                        <p:strVal val="visible"/>
                                      </p:to>
                                    </p:set>
                                    <p:animEffect transition="in" filter="wipe(up)">
                                      <p:cBhvr>
                                        <p:cTn id="145"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Conclusions</a:t>
            </a:r>
            <a:endParaRPr lang="en-US" dirty="0"/>
          </a:p>
        </p:txBody>
      </p:sp>
      <p:sp>
        <p:nvSpPr>
          <p:cNvPr id="4" name="Content Placeholder 3"/>
          <p:cNvSpPr>
            <a:spLocks noGrp="1"/>
          </p:cNvSpPr>
          <p:nvPr>
            <p:ph idx="1"/>
          </p:nvPr>
        </p:nvSpPr>
        <p:spPr>
          <a:xfrm>
            <a:off x="457200" y="1828800"/>
            <a:ext cx="8229600" cy="4648200"/>
          </a:xfrm>
        </p:spPr>
        <p:txBody>
          <a:bodyPr>
            <a:normAutofit fontScale="92500" lnSpcReduction="10000"/>
          </a:bodyPr>
          <a:lstStyle/>
          <a:p>
            <a:pPr>
              <a:lnSpc>
                <a:spcPct val="150000"/>
              </a:lnSpc>
            </a:pPr>
            <a:r>
              <a:rPr lang="en-US" dirty="0" smtClean="0"/>
              <a:t>It’s possible to shut down all cargo flow by only attacking two arcs</a:t>
            </a:r>
          </a:p>
          <a:p>
            <a:pPr marL="0" indent="0">
              <a:lnSpc>
                <a:spcPct val="150000"/>
              </a:lnSpc>
              <a:buNone/>
            </a:pPr>
            <a:endParaRPr lang="en-US" dirty="0" smtClean="0"/>
          </a:p>
          <a:p>
            <a:pPr>
              <a:lnSpc>
                <a:spcPct val="150000"/>
              </a:lnSpc>
            </a:pPr>
            <a:r>
              <a:rPr lang="en-US" dirty="0" smtClean="0"/>
              <a:t>Attacker/defender ratio is not one-to-one</a:t>
            </a:r>
          </a:p>
          <a:p>
            <a:pPr marL="0" indent="0">
              <a:lnSpc>
                <a:spcPct val="150000"/>
              </a:lnSpc>
              <a:buNone/>
            </a:pPr>
            <a:endParaRPr lang="en-US" dirty="0" smtClean="0"/>
          </a:p>
          <a:p>
            <a:pPr>
              <a:lnSpc>
                <a:spcPct val="150000"/>
              </a:lnSpc>
            </a:pPr>
            <a:r>
              <a:rPr lang="en-US" dirty="0" smtClean="0"/>
              <a:t>Compounding increase in goods near the bay entrance causes it to be the major point of concern</a:t>
            </a:r>
          </a:p>
          <a:p>
            <a:pPr marL="0" indent="0">
              <a:lnSpc>
                <a:spcPct val="150000"/>
              </a:lnSpc>
              <a:buNone/>
            </a:pPr>
            <a:endParaRPr lang="en-US" dirty="0"/>
          </a:p>
          <a:p>
            <a:pPr>
              <a:lnSpc>
                <a:spcPct val="150000"/>
              </a:lnSpc>
            </a:pPr>
            <a:r>
              <a:rPr lang="en-US" dirty="0" smtClean="0"/>
              <a:t>What’s next?</a:t>
            </a:r>
          </a:p>
          <a:p>
            <a:pPr lvl="1"/>
            <a:r>
              <a:rPr lang="en-US" dirty="0" smtClean="0"/>
              <a:t>Model distance from CG stations to attack points</a:t>
            </a:r>
          </a:p>
          <a:p>
            <a:pPr lvl="1"/>
            <a:r>
              <a:rPr lang="en-US" dirty="0" smtClean="0"/>
              <a:t>Use probabilities of attack on arcs</a:t>
            </a:r>
          </a:p>
          <a:p>
            <a:pPr lvl="1"/>
            <a:r>
              <a:rPr lang="en-US" dirty="0" smtClean="0"/>
              <a:t>Assign priorities to arcs base d on cargo</a:t>
            </a:r>
            <a:endParaRPr lang="en-US" dirty="0"/>
          </a:p>
        </p:txBody>
      </p:sp>
    </p:spTree>
    <p:custDataLst>
      <p:tags r:id="rId1"/>
    </p:custDataLst>
    <p:extLst>
      <p:ext uri="{BB962C8B-B14F-4D97-AF65-F5344CB8AC3E}">
        <p14:creationId xmlns:p14="http://schemas.microsoft.com/office/powerpoint/2010/main" val="8111861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Oval 2"/>
          <p:cNvSpPr/>
          <p:nvPr/>
        </p:nvSpPr>
        <p:spPr>
          <a:xfrm>
            <a:off x="1219200" y="1447800"/>
            <a:ext cx="1676400" cy="1676400"/>
          </a:xfrm>
          <a:prstGeom prst="ellipse">
            <a:avLst/>
          </a:prstGeom>
          <a:blipFill>
            <a:blip r:embed="rId3"/>
            <a:stretch>
              <a:fillRect/>
            </a:stretch>
          </a:blipFill>
          <a:ln>
            <a:noFill/>
          </a:ln>
          <a:effectLst>
            <a:outerShdw blurRad="114300" dist="88900" dir="4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4648200" cy="914400"/>
          </a:xfrm>
        </p:spPr>
        <p:txBody>
          <a:bodyPr/>
          <a:lstStyle/>
          <a:p>
            <a:r>
              <a:rPr lang="en-US" dirty="0" smtClean="0"/>
              <a:t>Project Overview</a:t>
            </a:r>
            <a:endParaRPr lang="en-US" dirty="0"/>
          </a:p>
        </p:txBody>
      </p:sp>
      <p:sp>
        <p:nvSpPr>
          <p:cNvPr id="5" name="Content Placeholder 4"/>
          <p:cNvSpPr>
            <a:spLocks noGrp="1"/>
          </p:cNvSpPr>
          <p:nvPr>
            <p:ph idx="1"/>
          </p:nvPr>
        </p:nvSpPr>
        <p:spPr>
          <a:xfrm>
            <a:off x="457200" y="1828800"/>
            <a:ext cx="4648200" cy="4297363"/>
          </a:xfrm>
        </p:spPr>
        <p:txBody>
          <a:bodyPr/>
          <a:lstStyle/>
          <a:p>
            <a:r>
              <a:rPr lang="en-US" dirty="0" smtClean="0"/>
              <a:t>What is this project about?</a:t>
            </a:r>
            <a:endParaRPr lang="en-US" dirty="0"/>
          </a:p>
          <a:p>
            <a:endParaRPr lang="en-US" dirty="0"/>
          </a:p>
          <a:p>
            <a:r>
              <a:rPr lang="en-US" dirty="0"/>
              <a:t>T</a:t>
            </a:r>
            <a:r>
              <a:rPr lang="en-US" dirty="0" smtClean="0"/>
              <a:t>he </a:t>
            </a:r>
            <a:r>
              <a:rPr lang="en-US" dirty="0"/>
              <a:t>goal of this project</a:t>
            </a:r>
          </a:p>
          <a:p>
            <a:endParaRPr lang="en-US" dirty="0"/>
          </a:p>
          <a:p>
            <a:r>
              <a:rPr lang="en-US" dirty="0" smtClean="0"/>
              <a:t>The </a:t>
            </a:r>
            <a:r>
              <a:rPr lang="en-US" dirty="0"/>
              <a:t>scope of this project</a:t>
            </a:r>
          </a:p>
          <a:p>
            <a:pPr marL="0" indent="0">
              <a:buNone/>
            </a:pPr>
            <a:endParaRPr lang="en-US" dirty="0"/>
          </a:p>
        </p:txBody>
      </p:sp>
      <p:sp>
        <p:nvSpPr>
          <p:cNvPr id="3" name="Rounded Rectangle 2"/>
          <p:cNvSpPr/>
          <p:nvPr/>
        </p:nvSpPr>
        <p:spPr>
          <a:xfrm>
            <a:off x="5181600" y="1143000"/>
            <a:ext cx="3429000" cy="4191000"/>
          </a:xfrm>
          <a:prstGeom prst="roundRect">
            <a:avLst/>
          </a:prstGeom>
          <a:blipFill dpi="0" rotWithShape="1">
            <a:blip r:embed="rId4"/>
            <a:srcRect/>
            <a:stretch>
              <a:fillRect l="-34000" t="-5000" r="-34000" b="-5000"/>
            </a:stretch>
          </a:blipFill>
          <a:effectLst>
            <a:outerShdw blurRad="101600" dist="63500" dir="2700000" algn="tl" rotWithShape="0">
              <a:prstClr val="black">
                <a:alpha val="51000"/>
              </a:prstClr>
            </a:outerShdw>
            <a:reflection blurRad="6350" stA="50000" endA="300" endPos="38500" dist="50800" dir="5400000" sy="-100000" algn="bl" rotWithShape="0"/>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Background</a:t>
            </a:r>
            <a:endParaRPr lang="en-US" dirty="0"/>
          </a:p>
        </p:txBody>
      </p:sp>
      <p:sp>
        <p:nvSpPr>
          <p:cNvPr id="4" name="Content Placeholder 3"/>
          <p:cNvSpPr>
            <a:spLocks noGrp="1"/>
          </p:cNvSpPr>
          <p:nvPr>
            <p:ph idx="1"/>
          </p:nvPr>
        </p:nvSpPr>
        <p:spPr/>
        <p:txBody>
          <a:bodyPr/>
          <a:lstStyle/>
          <a:p>
            <a:pPr>
              <a:lnSpc>
                <a:spcPct val="150000"/>
              </a:lnSpc>
            </a:pPr>
            <a:r>
              <a:rPr lang="en-US" dirty="0" smtClean="0"/>
              <a:t>Terrorism continues to threaten international cargo</a:t>
            </a:r>
          </a:p>
          <a:p>
            <a:pPr marL="0" indent="0">
              <a:lnSpc>
                <a:spcPct val="150000"/>
              </a:lnSpc>
              <a:buNone/>
            </a:pPr>
            <a:endParaRPr lang="en-US" dirty="0" smtClean="0"/>
          </a:p>
          <a:p>
            <a:pPr>
              <a:lnSpc>
                <a:spcPct val="150000"/>
              </a:lnSpc>
            </a:pPr>
            <a:r>
              <a:rPr lang="en-US" dirty="0" smtClean="0"/>
              <a:t>There is a larger threat to sea born attack than air born</a:t>
            </a:r>
          </a:p>
          <a:p>
            <a:pPr marL="0" indent="0">
              <a:lnSpc>
                <a:spcPct val="150000"/>
              </a:lnSpc>
              <a:buNone/>
            </a:pPr>
            <a:endParaRPr lang="en-US" dirty="0" smtClean="0"/>
          </a:p>
          <a:p>
            <a:pPr>
              <a:lnSpc>
                <a:spcPct val="150000"/>
              </a:lnSpc>
            </a:pPr>
            <a:r>
              <a:rPr lang="en-US" dirty="0" smtClean="0"/>
              <a:t>Long term effects of shipping attacks</a:t>
            </a:r>
            <a:endParaRPr lang="en-US" dirty="0"/>
          </a:p>
          <a:p>
            <a:pPr marL="0" indent="0">
              <a:buNone/>
            </a:pPr>
            <a:endParaRPr lang="en-US" dirty="0"/>
          </a:p>
        </p:txBody>
      </p:sp>
      <p:grpSp>
        <p:nvGrpSpPr>
          <p:cNvPr id="6" name="Group 5"/>
          <p:cNvGrpSpPr/>
          <p:nvPr/>
        </p:nvGrpSpPr>
        <p:grpSpPr>
          <a:xfrm>
            <a:off x="581025" y="4484176"/>
            <a:ext cx="7724775" cy="2054352"/>
            <a:chOff x="581025" y="4484176"/>
            <a:chExt cx="7724775" cy="2054352"/>
          </a:xfrm>
        </p:grpSpPr>
        <p:pic>
          <p:nvPicPr>
            <p:cNvPr id="1026" name="Picture 2" descr="C:\Documents and Settings\mtyokele\Local Settings\Temporary Internet Files\Content.IE5\2XSKA5HA\MP900400367[1].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72000" y="4484176"/>
              <a:ext cx="1370237" cy="205435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81025" y="4654102"/>
              <a:ext cx="2860675" cy="1714500"/>
            </a:xfrm>
            <a:prstGeom prst="rect">
              <a:avLst/>
            </a:prstGeom>
          </p:spPr>
        </p:pic>
        <p:sp>
          <p:nvSpPr>
            <p:cNvPr id="5" name="TextBox 4"/>
            <p:cNvSpPr txBox="1"/>
            <p:nvPr/>
          </p:nvSpPr>
          <p:spPr>
            <a:xfrm>
              <a:off x="3441700" y="4876800"/>
              <a:ext cx="1130300" cy="1107996"/>
            </a:xfrm>
            <a:prstGeom prst="rect">
              <a:avLst/>
            </a:prstGeom>
            <a:noFill/>
          </p:spPr>
          <p:txBody>
            <a:bodyPr wrap="square" rtlCol="0">
              <a:spAutoFit/>
            </a:bodyPr>
            <a:lstStyle/>
            <a:p>
              <a:pPr algn="ctr"/>
              <a:r>
                <a:rPr lang="en-US" sz="6600" dirty="0" smtClean="0"/>
                <a:t>=</a:t>
              </a:r>
              <a:endParaRPr lang="en-US" sz="6600" dirty="0"/>
            </a:p>
          </p:txBody>
        </p:sp>
        <p:sp>
          <p:nvSpPr>
            <p:cNvPr id="7" name="TextBox 6"/>
            <p:cNvSpPr txBox="1"/>
            <p:nvPr/>
          </p:nvSpPr>
          <p:spPr>
            <a:xfrm>
              <a:off x="5880100" y="4876800"/>
              <a:ext cx="1130300" cy="1107996"/>
            </a:xfrm>
            <a:prstGeom prst="rect">
              <a:avLst/>
            </a:prstGeom>
            <a:noFill/>
          </p:spPr>
          <p:txBody>
            <a:bodyPr wrap="square" rtlCol="0">
              <a:spAutoFit/>
            </a:bodyPr>
            <a:lstStyle/>
            <a:p>
              <a:pPr algn="ctr"/>
              <a:r>
                <a:rPr lang="en-US" sz="6600" dirty="0" smtClean="0"/>
                <a:t>+</a:t>
              </a:r>
              <a:endParaRPr lang="en-US" sz="6600" dirty="0"/>
            </a:p>
          </p:txBody>
        </p:sp>
        <p:sp>
          <p:nvSpPr>
            <p:cNvPr id="9" name="TextBox 8"/>
            <p:cNvSpPr txBox="1"/>
            <p:nvPr/>
          </p:nvSpPr>
          <p:spPr>
            <a:xfrm>
              <a:off x="6774972" y="4656224"/>
              <a:ext cx="1530828" cy="1708160"/>
            </a:xfrm>
            <a:prstGeom prst="rect">
              <a:avLst/>
            </a:prstGeom>
            <a:noFill/>
          </p:spPr>
          <p:txBody>
            <a:bodyPr wrap="square" rtlCol="0">
              <a:spAutoFit/>
            </a:bodyPr>
            <a:lstStyle/>
            <a:p>
              <a:pPr algn="ctr"/>
              <a:r>
                <a:rPr lang="en-US" sz="10500" dirty="0" smtClean="0">
                  <a:solidFill>
                    <a:srgbClr val="FF0000"/>
                  </a:solidFill>
                </a:rPr>
                <a:t>$</a:t>
              </a:r>
              <a:endParaRPr lang="en-US" sz="10500" dirty="0">
                <a:solidFill>
                  <a:srgbClr val="FF0000"/>
                </a:solidFill>
              </a:endParaRPr>
            </a:p>
          </p:txBody>
        </p:sp>
      </p:grpSp>
    </p:spTree>
    <p:custDataLst>
      <p:tags r:id="rId1"/>
    </p:custData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191000" y="914400"/>
            <a:ext cx="2743200" cy="914400"/>
          </a:xfrm>
        </p:spPr>
        <p:txBody>
          <a:bodyPr/>
          <a:lstStyle/>
          <a:p>
            <a:r>
              <a:rPr lang="en-US" dirty="0" smtClean="0"/>
              <a:t>The Network</a:t>
            </a:r>
            <a:endParaRPr lang="en-US" dirty="0"/>
          </a:p>
        </p:txBody>
      </p:sp>
      <p:sp>
        <p:nvSpPr>
          <p:cNvPr id="4" name="Content Placeholder 3"/>
          <p:cNvSpPr>
            <a:spLocks noGrp="1"/>
          </p:cNvSpPr>
          <p:nvPr>
            <p:ph idx="1"/>
          </p:nvPr>
        </p:nvSpPr>
        <p:spPr>
          <a:xfrm>
            <a:off x="4267200" y="1828800"/>
            <a:ext cx="4419600" cy="4297363"/>
          </a:xfrm>
        </p:spPr>
        <p:txBody>
          <a:bodyPr>
            <a:normAutofit/>
          </a:bodyPr>
          <a:lstStyle/>
          <a:p>
            <a:pPr>
              <a:lnSpc>
                <a:spcPct val="150000"/>
              </a:lnSpc>
            </a:pPr>
            <a:r>
              <a:rPr lang="en-US" dirty="0" smtClean="0"/>
              <a:t>Chesapeake Bay</a:t>
            </a:r>
          </a:p>
          <a:p>
            <a:pPr lvl="1"/>
            <a:r>
              <a:rPr lang="en-US" dirty="0" smtClean="0"/>
              <a:t>Covers 64,299 square miles</a:t>
            </a:r>
          </a:p>
          <a:p>
            <a:pPr lvl="1"/>
            <a:r>
              <a:rPr lang="en-US" dirty="0" smtClean="0"/>
              <a:t>More than 150 rivers feed into it</a:t>
            </a:r>
          </a:p>
          <a:p>
            <a:pPr marL="0" indent="0">
              <a:buNone/>
            </a:pPr>
            <a:endParaRPr lang="en-US" dirty="0" smtClean="0"/>
          </a:p>
          <a:p>
            <a:r>
              <a:rPr lang="en-US" dirty="0" smtClean="0"/>
              <a:t>Abstraction</a:t>
            </a:r>
          </a:p>
          <a:p>
            <a:pPr lvl="1"/>
            <a:r>
              <a:rPr lang="en-US" dirty="0" smtClean="0"/>
              <a:t>One “dummy” start node</a:t>
            </a:r>
          </a:p>
          <a:p>
            <a:pPr lvl="1"/>
            <a:r>
              <a:rPr lang="en-US" dirty="0" smtClean="0"/>
              <a:t>Three supply ports</a:t>
            </a:r>
          </a:p>
          <a:p>
            <a:pPr lvl="1"/>
            <a:r>
              <a:rPr lang="en-US" dirty="0" smtClean="0"/>
              <a:t>Ends at Chesapeake Lighthouse</a:t>
            </a:r>
          </a:p>
          <a:p>
            <a:pPr lvl="1"/>
            <a:r>
              <a:rPr lang="en-US" dirty="0" smtClean="0"/>
              <a:t>55 arcs</a:t>
            </a:r>
            <a:endParaRPr lang="en-US" dirty="0"/>
          </a:p>
          <a:p>
            <a:pPr marL="0" indent="0">
              <a:buNone/>
            </a:pPr>
            <a:endParaRPr lang="en-US" dirty="0"/>
          </a:p>
        </p:txBody>
      </p:sp>
      <p:pic>
        <p:nvPicPr>
          <p:cNvPr id="8" name="Picture 2" descr="http://www.marinersguide.com/Images/mapChesapeakeBay.gi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8968" y="1066800"/>
            <a:ext cx="3638550" cy="49149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00260015"/>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Model</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chor="t">
                <a:normAutofit/>
              </a:bodyPr>
              <a:lstStyle/>
              <a:p>
                <a:pPr>
                  <a:lnSpc>
                    <a:spcPct val="150000"/>
                  </a:lnSpc>
                </a:pPr>
                <a:r>
                  <a:rPr lang="en-US" dirty="0" smtClean="0"/>
                  <a:t>Built using Max-flow</a:t>
                </a:r>
              </a:p>
              <a:p>
                <a:pPr marL="0" indent="0">
                  <a:lnSpc>
                    <a:spcPct val="150000"/>
                  </a:lnSpc>
                  <a:buNone/>
                </a:pPr>
                <a:r>
                  <a:rPr lang="en-US" b="0" dirty="0">
                    <a:solidFill>
                      <a:srgbClr val="FF0000"/>
                    </a:solidFill>
                  </a:rPr>
                  <a:t>	</a:t>
                </a:r>
                <a14:m>
                  <m:oMath xmlns:m="http://schemas.openxmlformats.org/officeDocument/2006/math">
                    <m:func>
                      <m:funcPr>
                        <m:ctrlPr>
                          <a:rPr lang="en-US" b="0" i="1" smtClean="0">
                            <a:solidFill>
                              <a:schemeClr val="tx1"/>
                            </a:solidFill>
                            <a:latin typeface="Cambria Math"/>
                          </a:rPr>
                        </m:ctrlPr>
                      </m:funcPr>
                      <m:fName>
                        <m:r>
                          <m:rPr>
                            <m:sty m:val="p"/>
                          </m:rPr>
                          <a:rPr lang="en-US" b="0" i="0" smtClean="0">
                            <a:solidFill>
                              <a:schemeClr val="tx1"/>
                            </a:solidFill>
                            <a:latin typeface="Cambria Math"/>
                          </a:rPr>
                          <m:t>max</m:t>
                        </m:r>
                        <m:r>
                          <a:rPr lang="en-US" b="0" i="1" smtClean="0">
                            <a:solidFill>
                              <a:schemeClr val="tx1"/>
                            </a:solidFill>
                            <a:latin typeface="Cambria Math"/>
                          </a:rPr>
                          <m:t> </m:t>
                        </m:r>
                      </m:fName>
                      <m:e>
                        <m:r>
                          <a:rPr lang="en-US" b="0" i="1" smtClean="0">
                            <a:solidFill>
                              <a:schemeClr val="tx1"/>
                            </a:solidFill>
                            <a:latin typeface="Cambria Math"/>
                          </a:rPr>
                          <m:t>𝑉</m:t>
                        </m:r>
                        <m:r>
                          <a:rPr lang="en-US" b="0" i="1" smtClean="0">
                            <a:solidFill>
                              <a:schemeClr val="tx1"/>
                            </a:solidFill>
                            <a:latin typeface="Cambria Math"/>
                          </a:rPr>
                          <m:t> −(1.1×</m:t>
                        </m:r>
                        <m:nary>
                          <m:naryPr>
                            <m:chr m:val="∑"/>
                            <m:supHide m:val="on"/>
                            <m:ctrlPr>
                              <a:rPr lang="en-US" b="0" i="1" smtClean="0">
                                <a:solidFill>
                                  <a:schemeClr val="tx1"/>
                                </a:solidFill>
                                <a:latin typeface="Cambria Math"/>
                              </a:rPr>
                            </m:ctrlPr>
                          </m:naryPr>
                          <m:sub>
                            <m:r>
                              <m:rPr>
                                <m:brk m:alnAt="7"/>
                              </m:rPr>
                              <a:rPr lang="en-US" b="0" i="1" smtClean="0">
                                <a:solidFill>
                                  <a:schemeClr val="tx1"/>
                                </a:solidFill>
                                <a:latin typeface="Cambria Math"/>
                              </a:rPr>
                              <m:t>𝑖</m:t>
                            </m:r>
                            <m:r>
                              <a:rPr lang="en-US" b="0" i="1" smtClean="0">
                                <a:solidFill>
                                  <a:schemeClr val="tx1"/>
                                </a:solidFill>
                                <a:latin typeface="Cambria Math"/>
                              </a:rPr>
                              <m:t>𝑗</m:t>
                            </m:r>
                          </m:sub>
                          <m:sup/>
                          <m:e>
                            <m:sSub>
                              <m:sSubPr>
                                <m:ctrlPr>
                                  <a:rPr lang="en-US" b="0" i="1" smtClean="0">
                                    <a:solidFill>
                                      <a:schemeClr val="tx1"/>
                                    </a:solidFill>
                                    <a:latin typeface="Cambria Math"/>
                                  </a:rPr>
                                </m:ctrlPr>
                              </m:sSubPr>
                              <m:e>
                                <m:acc>
                                  <m:accPr>
                                    <m:chr m:val="̅"/>
                                    <m:ctrlPr>
                                      <a:rPr lang="en-US" b="0" i="1" smtClean="0">
                                        <a:solidFill>
                                          <a:schemeClr val="tx1"/>
                                        </a:solidFill>
                                        <a:latin typeface="Cambria Math"/>
                                      </a:rPr>
                                    </m:ctrlPr>
                                  </m:accPr>
                                  <m:e>
                                    <m:r>
                                      <a:rPr lang="en-US" b="0" i="1" smtClean="0">
                                        <a:solidFill>
                                          <a:schemeClr val="tx1"/>
                                        </a:solidFill>
                                        <a:latin typeface="Cambria Math"/>
                                      </a:rPr>
                                      <m:t>𝑥</m:t>
                                    </m:r>
                                  </m:e>
                                </m:acc>
                              </m:e>
                              <m:sub>
                                <m:r>
                                  <a:rPr lang="en-US" b="0" i="1" smtClean="0">
                                    <a:solidFill>
                                      <a:schemeClr val="tx1"/>
                                    </a:solidFill>
                                    <a:latin typeface="Cambria Math"/>
                                  </a:rPr>
                                  <m:t>𝑖𝑗</m:t>
                                </m:r>
                              </m:sub>
                            </m:sSub>
                            <m:sSub>
                              <m:sSubPr>
                                <m:ctrlPr>
                                  <a:rPr lang="en-US" b="0" i="1" smtClean="0">
                                    <a:solidFill>
                                      <a:schemeClr val="tx1"/>
                                    </a:solidFill>
                                    <a:latin typeface="Cambria Math"/>
                                  </a:rPr>
                                </m:ctrlPr>
                              </m:sSubPr>
                              <m:e>
                                <m:r>
                                  <a:rPr lang="en-US" b="0" i="1" smtClean="0">
                                    <a:solidFill>
                                      <a:schemeClr val="tx1"/>
                                    </a:solidFill>
                                    <a:latin typeface="Cambria Math"/>
                                  </a:rPr>
                                  <m:t>𝑦</m:t>
                                </m:r>
                              </m:e>
                              <m:sub>
                                <m:r>
                                  <a:rPr lang="en-US" b="0" i="1" smtClean="0">
                                    <a:solidFill>
                                      <a:schemeClr val="tx1"/>
                                    </a:solidFill>
                                    <a:latin typeface="Cambria Math"/>
                                  </a:rPr>
                                  <m:t>𝑖𝑗</m:t>
                                </m:r>
                              </m:sub>
                            </m:sSub>
                          </m:e>
                        </m:nary>
                        <m:r>
                          <a:rPr lang="en-US" b="0" i="1" smtClean="0">
                            <a:solidFill>
                              <a:schemeClr val="tx1"/>
                            </a:solidFill>
                            <a:latin typeface="Cambria Math"/>
                          </a:rPr>
                          <m:t>)</m:t>
                        </m:r>
                      </m:e>
                    </m:func>
                    <m:r>
                      <a:rPr lang="en-US" b="0" i="0" smtClean="0">
                        <a:solidFill>
                          <a:schemeClr val="tx1"/>
                        </a:solidFill>
                        <a:latin typeface="Cambria Math"/>
                      </a:rPr>
                      <m:t> −</m:t>
                    </m:r>
                    <m:d>
                      <m:dPr>
                        <m:ctrlPr>
                          <a:rPr lang="en-US" b="0" i="1" smtClean="0">
                            <a:solidFill>
                              <a:schemeClr val="tx1"/>
                            </a:solidFill>
                            <a:latin typeface="Cambria Math"/>
                          </a:rPr>
                        </m:ctrlPr>
                      </m:dPr>
                      <m:e>
                        <m:r>
                          <a:rPr lang="en-US" b="0" i="0" smtClean="0">
                            <a:solidFill>
                              <a:schemeClr val="tx1"/>
                            </a:solidFill>
                            <a:latin typeface="Cambria Math"/>
                          </a:rPr>
                          <m:t>1</m:t>
                        </m:r>
                        <m:sSup>
                          <m:sSupPr>
                            <m:ctrlPr>
                              <a:rPr lang="en-US" b="0" i="1" smtClean="0">
                                <a:solidFill>
                                  <a:schemeClr val="tx1"/>
                                </a:solidFill>
                                <a:latin typeface="Cambria Math"/>
                              </a:rPr>
                            </m:ctrlPr>
                          </m:sSupPr>
                          <m:e>
                            <m:r>
                              <m:rPr>
                                <m:sty m:val="p"/>
                              </m:rPr>
                              <a:rPr lang="en-US" b="0" i="0" smtClean="0">
                                <a:solidFill>
                                  <a:schemeClr val="tx1"/>
                                </a:solidFill>
                                <a:latin typeface="Cambria Math"/>
                              </a:rPr>
                              <m:t>e</m:t>
                            </m:r>
                          </m:e>
                          <m:sup>
                            <m:r>
                              <a:rPr lang="en-US" b="0" i="1" smtClean="0">
                                <a:solidFill>
                                  <a:schemeClr val="tx1"/>
                                </a:solidFill>
                                <a:latin typeface="Cambria Math"/>
                              </a:rPr>
                              <m:t>−10</m:t>
                            </m:r>
                          </m:sup>
                        </m:sSup>
                        <m:r>
                          <a:rPr lang="en-US" b="0" i="1" smtClean="0">
                            <a:solidFill>
                              <a:schemeClr val="tx1"/>
                            </a:solidFill>
                            <a:latin typeface="Cambria Math"/>
                            <a:ea typeface="Cambria Math"/>
                          </a:rPr>
                          <m:t>×</m:t>
                        </m:r>
                        <m:nary>
                          <m:naryPr>
                            <m:chr m:val="∑"/>
                            <m:supHide m:val="on"/>
                            <m:ctrlPr>
                              <a:rPr lang="en-US" b="0" i="1" smtClean="0">
                                <a:solidFill>
                                  <a:schemeClr val="tx1"/>
                                </a:solidFill>
                                <a:latin typeface="Cambria Math"/>
                              </a:rPr>
                            </m:ctrlPr>
                          </m:naryPr>
                          <m:sub>
                            <m:r>
                              <m:rPr>
                                <m:brk m:alnAt="7"/>
                              </m:rPr>
                              <a:rPr lang="en-US" b="0" i="1" smtClean="0">
                                <a:solidFill>
                                  <a:schemeClr val="tx1"/>
                                </a:solidFill>
                                <a:latin typeface="Cambria Math"/>
                              </a:rPr>
                              <m:t>𝑖</m:t>
                            </m:r>
                            <m:r>
                              <a:rPr lang="en-US" b="0" i="1" smtClean="0">
                                <a:solidFill>
                                  <a:schemeClr val="tx1"/>
                                </a:solidFill>
                                <a:latin typeface="Cambria Math"/>
                              </a:rPr>
                              <m:t>𝑗</m:t>
                            </m:r>
                          </m:sub>
                          <m:sup/>
                          <m:e>
                            <m:sSub>
                              <m:sSubPr>
                                <m:ctrlPr>
                                  <a:rPr lang="en-US" b="0" i="1" smtClean="0">
                                    <a:solidFill>
                                      <a:schemeClr val="tx1"/>
                                    </a:solidFill>
                                    <a:latin typeface="Cambria Math"/>
                                  </a:rPr>
                                </m:ctrlPr>
                              </m:sSubPr>
                              <m:e>
                                <m:r>
                                  <a:rPr lang="en-US" b="0" i="1" smtClean="0">
                                    <a:solidFill>
                                      <a:schemeClr val="tx1"/>
                                    </a:solidFill>
                                    <a:latin typeface="Cambria Math"/>
                                  </a:rPr>
                                  <m:t>𝑦</m:t>
                                </m:r>
                              </m:e>
                              <m:sub>
                                <m:r>
                                  <a:rPr lang="en-US" b="0" i="1" smtClean="0">
                                    <a:solidFill>
                                      <a:schemeClr val="tx1"/>
                                    </a:solidFill>
                                    <a:latin typeface="Cambria Math"/>
                                  </a:rPr>
                                  <m:t>𝑖𝑗</m:t>
                                </m:r>
                              </m:sub>
                            </m:sSub>
                          </m:e>
                        </m:nary>
                      </m:e>
                    </m:d>
                  </m:oMath>
                </a14:m>
                <a:endParaRPr lang="en-US" b="0" i="1" dirty="0" smtClean="0">
                  <a:solidFill>
                    <a:srgbClr val="FF0000"/>
                  </a:solidFill>
                  <a:latin typeface="Cambria Math"/>
                </a:endParaRPr>
              </a:p>
              <a:p>
                <a:pPr marL="0" indent="0">
                  <a:lnSpc>
                    <a:spcPct val="150000"/>
                  </a:lnSpc>
                  <a:buNone/>
                </a:pPr>
                <a:r>
                  <a:rPr lang="en-US" i="1" dirty="0">
                    <a:solidFill>
                      <a:srgbClr val="FF0000"/>
                    </a:solidFill>
                    <a:latin typeface="Cambria Math"/>
                  </a:rPr>
                  <a:t>	</a:t>
                </a:r>
                <a:r>
                  <a:rPr lang="en-US" i="1" u="sng" dirty="0" smtClean="0">
                    <a:latin typeface="Cambria Math"/>
                  </a:rPr>
                  <a:t>Subject to:</a:t>
                </a:r>
                <a:endParaRPr lang="en-US" b="0" i="1" u="sng" dirty="0" smtClean="0">
                  <a:latin typeface="Cambria Math"/>
                </a:endParaRPr>
              </a:p>
              <a:p>
                <a:pPr marL="0" indent="0">
                  <a:lnSpc>
                    <a:spcPct val="150000"/>
                  </a:lnSpc>
                  <a:buNone/>
                </a:pPr>
                <a:r>
                  <a:rPr lang="en-US" dirty="0" smtClean="0"/>
                  <a:t>	</a:t>
                </a:r>
                <a14:m>
                  <m:oMath xmlns:m="http://schemas.openxmlformats.org/officeDocument/2006/math">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d>
                              <m:dPr>
                                <m:ctrlPr>
                                  <a:rPr lang="en-US" i="1">
                                    <a:latin typeface="Cambria Math"/>
                                  </a:rPr>
                                </m:ctrlPr>
                              </m:dPr>
                              <m:e>
                                <m:r>
                                  <a:rPr lang="en-US" i="1">
                                    <a:latin typeface="Cambria Math"/>
                                  </a:rPr>
                                  <m:t>𝑖</m:t>
                                </m:r>
                                <m:r>
                                  <a:rPr lang="en-US" i="1">
                                    <a:latin typeface="Cambria Math"/>
                                  </a:rPr>
                                  <m:t>, </m:t>
                                </m:r>
                                <m:r>
                                  <a:rPr lang="en-US" i="1">
                                    <a:latin typeface="Cambria Math"/>
                                  </a:rPr>
                                  <m:t>𝑠𝑡𝑎𝑟𝑡</m:t>
                                </m:r>
                              </m:e>
                            </m:d>
                          </m:sub>
                        </m:sSub>
                        <m:r>
                          <a:rPr lang="en-US" i="1">
                            <a:latin typeface="Cambria Math"/>
                          </a:rPr>
                          <m:t> − </m:t>
                        </m:r>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r>
                                  <a:rPr lang="en-US" i="1">
                                    <a:latin typeface="Cambria Math"/>
                                  </a:rPr>
                                  <m:t>(</m:t>
                                </m:r>
                                <m:r>
                                  <a:rPr lang="en-US" i="1">
                                    <a:latin typeface="Cambria Math"/>
                                  </a:rPr>
                                  <m:t>𝑠𝑡𝑎𝑟𝑡</m:t>
                                </m:r>
                                <m:r>
                                  <a:rPr lang="en-US" i="1">
                                    <a:latin typeface="Cambria Math"/>
                                  </a:rPr>
                                  <m:t>, </m:t>
                                </m:r>
                                <m:r>
                                  <a:rPr lang="en-US" i="1">
                                    <a:latin typeface="Cambria Math"/>
                                  </a:rPr>
                                  <m:t>𝑖</m:t>
                                </m:r>
                                <m:r>
                                  <a:rPr lang="en-US" i="1">
                                    <a:latin typeface="Cambria Math"/>
                                  </a:rPr>
                                  <m:t>)</m:t>
                                </m:r>
                              </m:sub>
                            </m:sSub>
                            <m:r>
                              <a:rPr lang="en-US" i="1">
                                <a:latin typeface="Cambria Math"/>
                              </a:rPr>
                              <m:t>=−</m:t>
                            </m:r>
                            <m:r>
                              <a:rPr lang="en-US" i="1">
                                <a:latin typeface="Cambria Math"/>
                              </a:rPr>
                              <m:t>𝑉</m:t>
                            </m:r>
                          </m:e>
                        </m:nary>
                      </m:e>
                    </m:nary>
                  </m:oMath>
                </a14:m>
                <a:endParaRPr lang="en-US" i="1" dirty="0" smtClean="0">
                  <a:latin typeface="Cambria Math"/>
                  <a:ea typeface="Cambria Math"/>
                </a:endParaRPr>
              </a:p>
              <a:p>
                <a:pPr marL="0" indent="0">
                  <a:buNone/>
                </a:pPr>
                <a:r>
                  <a:rPr lang="en-US" dirty="0" smtClean="0"/>
                  <a:t>	</a:t>
                </a:r>
                <a14:m>
                  <m:oMath xmlns:m="http://schemas.openxmlformats.org/officeDocument/2006/math">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d>
                              <m:dPr>
                                <m:ctrlPr>
                                  <a:rPr lang="en-US" i="1">
                                    <a:latin typeface="Cambria Math"/>
                                  </a:rPr>
                                </m:ctrlPr>
                              </m:dPr>
                              <m:e>
                                <m:r>
                                  <a:rPr lang="en-US" i="1">
                                    <a:latin typeface="Cambria Math"/>
                                  </a:rPr>
                                  <m:t>𝑖</m:t>
                                </m:r>
                                <m:r>
                                  <a:rPr lang="en-US" i="1">
                                    <a:latin typeface="Cambria Math"/>
                                  </a:rPr>
                                  <m:t>, </m:t>
                                </m:r>
                                <m:r>
                                  <a:rPr lang="en-US" i="1">
                                    <a:latin typeface="Cambria Math"/>
                                  </a:rPr>
                                  <m:t>𝐶𝐿</m:t>
                                </m:r>
                              </m:e>
                            </m:d>
                          </m:sub>
                        </m:sSub>
                        <m:r>
                          <a:rPr lang="en-US" i="1">
                            <a:latin typeface="Cambria Math"/>
                          </a:rPr>
                          <m:t> − </m:t>
                        </m:r>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r>
                                  <a:rPr lang="en-US" i="1">
                                    <a:latin typeface="Cambria Math"/>
                                  </a:rPr>
                                  <m:t>(</m:t>
                                </m:r>
                                <m:r>
                                  <a:rPr lang="en-US" i="1">
                                    <a:latin typeface="Cambria Math"/>
                                  </a:rPr>
                                  <m:t>𝐶𝐿</m:t>
                                </m:r>
                                <m:r>
                                  <a:rPr lang="en-US" i="1">
                                    <a:latin typeface="Cambria Math"/>
                                  </a:rPr>
                                  <m:t>, </m:t>
                                </m:r>
                                <m:r>
                                  <a:rPr lang="en-US" i="1">
                                    <a:latin typeface="Cambria Math"/>
                                  </a:rPr>
                                  <m:t>𝑖</m:t>
                                </m:r>
                                <m:r>
                                  <a:rPr lang="en-US" i="1">
                                    <a:latin typeface="Cambria Math"/>
                                  </a:rPr>
                                  <m:t>)</m:t>
                                </m:r>
                              </m:sub>
                            </m:sSub>
                            <m:r>
                              <a:rPr lang="en-US" i="1">
                                <a:latin typeface="Cambria Math"/>
                              </a:rPr>
                              <m:t>=</m:t>
                            </m:r>
                            <m:r>
                              <a:rPr lang="en-US" i="1">
                                <a:latin typeface="Cambria Math"/>
                              </a:rPr>
                              <m:t>𝑉</m:t>
                            </m:r>
                          </m:e>
                        </m:nary>
                      </m:e>
                    </m:nary>
                  </m:oMath>
                </a14:m>
                <a:endParaRPr lang="en-US" i="1" dirty="0" smtClean="0">
                  <a:latin typeface="Cambria Math"/>
                </a:endParaRPr>
              </a:p>
              <a:p>
                <a:pPr marL="0" indent="0">
                  <a:buNone/>
                </a:pPr>
                <a:r>
                  <a:rPr lang="en-US" dirty="0" smtClean="0"/>
                  <a:t>	</a:t>
                </a:r>
                <a14:m>
                  <m:oMath xmlns:m="http://schemas.openxmlformats.org/officeDocument/2006/math">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d>
                              <m:dPr>
                                <m:ctrlPr>
                                  <a:rPr lang="en-US" i="1">
                                    <a:latin typeface="Cambria Math"/>
                                  </a:rPr>
                                </m:ctrlPr>
                              </m:dPr>
                              <m:e>
                                <m:r>
                                  <a:rPr lang="en-US" i="1">
                                    <a:latin typeface="Cambria Math"/>
                                  </a:rPr>
                                  <m:t>𝑖</m:t>
                                </m:r>
                                <m:r>
                                  <a:rPr lang="en-US" i="1">
                                    <a:latin typeface="Cambria Math"/>
                                  </a:rPr>
                                  <m:t>, </m:t>
                                </m:r>
                                <m:r>
                                  <a:rPr lang="en-US" i="1">
                                    <a:latin typeface="Cambria Math"/>
                                  </a:rPr>
                                  <m:t>𝑎</m:t>
                                </m:r>
                              </m:e>
                            </m:d>
                          </m:sub>
                        </m:sSub>
                        <m:r>
                          <a:rPr lang="en-US" i="1">
                            <a:latin typeface="Cambria Math"/>
                          </a:rPr>
                          <m:t> − </m:t>
                        </m:r>
                        <m:nary>
                          <m:naryPr>
                            <m:chr m:val="∑"/>
                            <m:supHide m:val="on"/>
                            <m:ctrlPr>
                              <a:rPr lang="en-US" i="1">
                                <a:latin typeface="Cambria Math"/>
                              </a:rPr>
                            </m:ctrlPr>
                          </m:naryPr>
                          <m:sub>
                            <m:r>
                              <m:rPr>
                                <m:brk m:alnAt="7"/>
                              </m:rPr>
                              <a:rPr lang="en-US" i="1">
                                <a:latin typeface="Cambria Math"/>
                              </a:rPr>
                              <m:t>𝑖</m:t>
                            </m:r>
                          </m:sub>
                          <m:sup/>
                          <m:e>
                            <m:sSub>
                              <m:sSubPr>
                                <m:ctrlPr>
                                  <a:rPr lang="en-US" i="1">
                                    <a:latin typeface="Cambria Math"/>
                                  </a:rPr>
                                </m:ctrlPr>
                              </m:sSubPr>
                              <m:e>
                                <m:r>
                                  <a:rPr lang="en-US" i="1">
                                    <a:latin typeface="Cambria Math"/>
                                  </a:rPr>
                                  <m:t>𝑦</m:t>
                                </m:r>
                              </m:e>
                              <m:sub>
                                <m:d>
                                  <m:dPr>
                                    <m:ctrlPr>
                                      <a:rPr lang="en-US" i="1">
                                        <a:latin typeface="Cambria Math"/>
                                      </a:rPr>
                                    </m:ctrlPr>
                                  </m:dPr>
                                  <m:e>
                                    <m:r>
                                      <a:rPr lang="en-US" i="1">
                                        <a:latin typeface="Cambria Math"/>
                                      </a:rPr>
                                      <m:t>𝑎</m:t>
                                    </m:r>
                                    <m:r>
                                      <a:rPr lang="en-US" i="1">
                                        <a:latin typeface="Cambria Math"/>
                                      </a:rPr>
                                      <m:t>, </m:t>
                                    </m:r>
                                    <m:r>
                                      <a:rPr lang="en-US" i="1">
                                        <a:latin typeface="Cambria Math"/>
                                      </a:rPr>
                                      <m:t>𝑖</m:t>
                                    </m:r>
                                  </m:e>
                                </m:d>
                              </m:sub>
                            </m:sSub>
                            <m:r>
                              <a:rPr lang="en-US" i="1">
                                <a:latin typeface="Cambria Math"/>
                              </a:rPr>
                              <m:t>=0</m:t>
                            </m:r>
                          </m:e>
                        </m:nary>
                        <m:r>
                          <a:rPr lang="en-US" i="1">
                            <a:latin typeface="Cambria Math"/>
                          </a:rPr>
                          <m:t> , </m:t>
                        </m:r>
                        <m:r>
                          <a:rPr lang="en-US" i="1">
                            <a:latin typeface="Cambria Math"/>
                            <a:ea typeface="Cambria Math"/>
                          </a:rPr>
                          <m:t>∀ </m:t>
                        </m:r>
                        <m:r>
                          <a:rPr lang="en-US" i="1">
                            <a:latin typeface="Cambria Math"/>
                            <a:ea typeface="Cambria Math"/>
                          </a:rPr>
                          <m:t>𝑎</m:t>
                        </m:r>
                        <m:r>
                          <a:rPr lang="en-US" i="1">
                            <a:latin typeface="Cambria Math"/>
                            <a:ea typeface="Cambria Math"/>
                          </a:rPr>
                          <m:t> ≠</m:t>
                        </m:r>
                        <m:r>
                          <a:rPr lang="en-US" i="1">
                            <a:latin typeface="Cambria Math"/>
                            <a:ea typeface="Cambria Math"/>
                          </a:rPr>
                          <m:t>𝑠𝑡𝑎𝑟𝑡</m:t>
                        </m:r>
                        <m:r>
                          <a:rPr lang="en-US" i="1">
                            <a:latin typeface="Cambria Math"/>
                            <a:ea typeface="Cambria Math"/>
                          </a:rPr>
                          <m:t>, </m:t>
                        </m:r>
                        <m:r>
                          <a:rPr lang="en-US" i="1">
                            <a:latin typeface="Cambria Math"/>
                            <a:ea typeface="Cambria Math"/>
                          </a:rPr>
                          <m:t>𝐶𝐿</m:t>
                        </m:r>
                      </m:e>
                    </m:nary>
                  </m:oMath>
                </a14:m>
                <a:endParaRPr lang="en-US" dirty="0" smtClean="0"/>
              </a:p>
              <a:p>
                <a:pPr marL="0" indent="0">
                  <a:buNone/>
                </a:pPr>
                <a:r>
                  <a:rPr lang="en-US" dirty="0"/>
                  <a:t>	</a:t>
                </a:r>
                <a14:m>
                  <m:oMath xmlns:m="http://schemas.openxmlformats.org/officeDocument/2006/math">
                    <m:sSub>
                      <m:sSubPr>
                        <m:ctrlPr>
                          <a:rPr lang="en-US" i="1" smtClean="0">
                            <a:latin typeface="Cambria Math"/>
                          </a:rPr>
                        </m:ctrlPr>
                      </m:sSubPr>
                      <m:e>
                        <m:r>
                          <a:rPr lang="en-US" b="0" i="1" smtClean="0">
                            <a:latin typeface="Cambria Math"/>
                          </a:rPr>
                          <m:t>𝑦</m:t>
                        </m:r>
                      </m:e>
                      <m:sub>
                        <m:r>
                          <a:rPr lang="en-US" b="0" i="1" smtClean="0">
                            <a:latin typeface="Cambria Math"/>
                          </a:rPr>
                          <m:t>𝑖𝑗</m:t>
                        </m:r>
                      </m:sub>
                    </m:sSub>
                    <m:r>
                      <a:rPr lang="en-US" i="1" smtClean="0">
                        <a:latin typeface="Cambria Math"/>
                        <a:ea typeface="Cambria Math"/>
                      </a:rPr>
                      <m:t>≤</m:t>
                    </m:r>
                    <m:r>
                      <m:rPr>
                        <m:sty m:val="p"/>
                      </m:rPr>
                      <a:rPr lang="en-US" b="0" i="0" smtClean="0">
                        <a:latin typeface="Cambria Math"/>
                        <a:ea typeface="Cambria Math"/>
                      </a:rPr>
                      <m:t>max</m:t>
                    </m:r>
                    <m:r>
                      <a:rPr lang="en-US" b="0" i="0" smtClean="0">
                        <a:latin typeface="Cambria Math"/>
                        <a:ea typeface="Cambria Math"/>
                      </a:rPr>
                      <m:t> </m:t>
                    </m:r>
                    <m:sSub>
                      <m:sSubPr>
                        <m:ctrlPr>
                          <a:rPr lang="en-US" b="0" i="1" smtClean="0">
                            <a:latin typeface="Cambria Math"/>
                            <a:ea typeface="Cambria Math"/>
                          </a:rPr>
                        </m:ctrlPr>
                      </m:sSubPr>
                      <m:e>
                        <m:r>
                          <a:rPr lang="en-US" b="0" i="1" smtClean="0">
                            <a:latin typeface="Cambria Math"/>
                            <a:ea typeface="Cambria Math"/>
                          </a:rPr>
                          <m:t>𝑦</m:t>
                        </m:r>
                      </m:e>
                      <m:sub>
                        <m:r>
                          <a:rPr lang="en-US" b="0" i="1" smtClean="0">
                            <a:latin typeface="Cambria Math"/>
                            <a:ea typeface="Cambria Math"/>
                          </a:rPr>
                          <m:t>𝑖𝑗</m:t>
                        </m:r>
                      </m:sub>
                    </m:sSub>
                  </m:oMath>
                </a14:m>
                <a:endParaRPr lang="en-US" dirty="0" smtClean="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4"/>
                <a:stretch>
                  <a:fillRect l="-1111" t="-142"/>
                </a:stretch>
              </a:blipFill>
            </p:spPr>
            <p:txBody>
              <a:bodyPr/>
              <a:lstStyle/>
              <a:p>
                <a:r>
                  <a:rPr lang="en-US">
                    <a:noFill/>
                  </a:rPr>
                  <a:t> </a:t>
                </a:r>
              </a:p>
            </p:txBody>
          </p:sp>
        </mc:Fallback>
      </mc:AlternateContent>
    </p:spTree>
    <p:custDataLst>
      <p:tags r:id="rId1"/>
    </p:custData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Dual</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nchor="t">
                <a:normAutofit/>
              </a:bodyPr>
              <a:lstStyle/>
              <a:p>
                <a:pPr>
                  <a:lnSpc>
                    <a:spcPct val="150000"/>
                  </a:lnSpc>
                </a:pPr>
                <a:r>
                  <a:rPr lang="en-US" dirty="0" smtClean="0"/>
                  <a:t>The dual gave us optimal attack points</a:t>
                </a:r>
              </a:p>
              <a:p>
                <a:pPr marL="0" indent="0">
                  <a:lnSpc>
                    <a:spcPct val="150000"/>
                  </a:lnSpc>
                  <a:buNone/>
                </a:pPr>
                <a:r>
                  <a:rPr lang="en-US" dirty="0"/>
                  <a:t>	</a:t>
                </a:r>
                <a14:m>
                  <m:oMath xmlns:m="http://schemas.openxmlformats.org/officeDocument/2006/math">
                    <m:func>
                      <m:funcPr>
                        <m:ctrlPr>
                          <a:rPr lang="en-US" b="0" i="1" smtClean="0">
                            <a:solidFill>
                              <a:schemeClr val="tx1"/>
                            </a:solidFill>
                            <a:latin typeface="Cambria Math"/>
                          </a:rPr>
                        </m:ctrlPr>
                      </m:funcPr>
                      <m:fName>
                        <m:r>
                          <m:rPr>
                            <m:sty m:val="p"/>
                          </m:rPr>
                          <a:rPr lang="en-US" b="0" i="0" smtClean="0">
                            <a:solidFill>
                              <a:schemeClr val="tx1"/>
                            </a:solidFill>
                            <a:latin typeface="Cambria Math"/>
                          </a:rPr>
                          <m:t>min</m:t>
                        </m:r>
                        <m:r>
                          <a:rPr lang="en-US" b="0" i="1" smtClean="0">
                            <a:solidFill>
                              <a:schemeClr val="tx1"/>
                            </a:solidFill>
                            <a:latin typeface="Cambria Math"/>
                          </a:rPr>
                          <m:t> </m:t>
                        </m:r>
                      </m:fName>
                      <m:e>
                        <m:nary>
                          <m:naryPr>
                            <m:chr m:val="∑"/>
                            <m:supHide m:val="on"/>
                            <m:ctrlPr>
                              <a:rPr lang="en-US" b="0" i="1" smtClean="0">
                                <a:solidFill>
                                  <a:schemeClr val="tx1"/>
                                </a:solidFill>
                                <a:latin typeface="Cambria Math"/>
                              </a:rPr>
                            </m:ctrlPr>
                          </m:naryPr>
                          <m:sub>
                            <m:r>
                              <m:rPr>
                                <m:brk m:alnAt="7"/>
                              </m:rPr>
                              <a:rPr lang="en-US" b="0" i="1" smtClean="0">
                                <a:solidFill>
                                  <a:schemeClr val="tx1"/>
                                </a:solidFill>
                                <a:latin typeface="Cambria Math"/>
                              </a:rPr>
                              <m:t>𝑖</m:t>
                            </m:r>
                          </m:sub>
                          <m:sup/>
                          <m:e>
                            <m:sSub>
                              <m:sSubPr>
                                <m:ctrlPr>
                                  <a:rPr lang="en-US" b="0" i="1" smtClean="0">
                                    <a:solidFill>
                                      <a:schemeClr val="tx1"/>
                                    </a:solidFill>
                                    <a:latin typeface="Cambria Math"/>
                                  </a:rPr>
                                </m:ctrlPr>
                              </m:sSubPr>
                              <m:e>
                                <m:r>
                                  <a:rPr lang="en-US" b="0" i="1" smtClean="0">
                                    <a:solidFill>
                                      <a:schemeClr val="tx1"/>
                                    </a:solidFill>
                                    <a:latin typeface="Cambria Math"/>
                                  </a:rPr>
                                  <m:t>𝑦</m:t>
                                </m:r>
                              </m:e>
                              <m:sub>
                                <m:r>
                                  <a:rPr lang="en-US" b="0" i="1" smtClean="0">
                                    <a:solidFill>
                                      <a:schemeClr val="tx1"/>
                                    </a:solidFill>
                                    <a:latin typeface="Cambria Math"/>
                                  </a:rPr>
                                  <m:t>𝑖𝑗</m:t>
                                </m:r>
                              </m:sub>
                            </m:sSub>
                          </m:e>
                        </m:nary>
                      </m:e>
                    </m:func>
                    <m:sSub>
                      <m:sSubPr>
                        <m:ctrlPr>
                          <a:rPr lang="en-US" b="0" i="1" smtClean="0">
                            <a:solidFill>
                              <a:schemeClr val="tx1"/>
                            </a:solidFill>
                            <a:latin typeface="Cambria Math"/>
                          </a:rPr>
                        </m:ctrlPr>
                      </m:sSubPr>
                      <m:e>
                        <m:r>
                          <a:rPr lang="en-US" b="0" i="1" smtClean="0">
                            <a:solidFill>
                              <a:schemeClr val="tx1"/>
                            </a:solidFill>
                            <a:latin typeface="Cambria Math"/>
                            <a:ea typeface="Cambria Math"/>
                          </a:rPr>
                          <m:t>𝜋</m:t>
                        </m:r>
                      </m:e>
                      <m:sub>
                        <m:r>
                          <a:rPr lang="en-US" b="0" i="1" smtClean="0">
                            <a:solidFill>
                              <a:schemeClr val="tx1"/>
                            </a:solidFill>
                            <a:latin typeface="Cambria Math"/>
                          </a:rPr>
                          <m:t>𝑖𝑗</m:t>
                        </m:r>
                      </m:sub>
                    </m:sSub>
                  </m:oMath>
                </a14:m>
                <a:endParaRPr lang="en-US" dirty="0" smtClean="0"/>
              </a:p>
              <a:p>
                <a:pPr marL="0" indent="0">
                  <a:buNone/>
                </a:pPr>
                <a:r>
                  <a:rPr lang="en-US" dirty="0"/>
                  <a:t>	</a:t>
                </a:r>
                <a:r>
                  <a:rPr lang="en-US" i="1" u="sng" dirty="0" smtClean="0">
                    <a:latin typeface="Cambria Math" pitchFamily="18" charset="0"/>
                    <a:ea typeface="Cambria Math" pitchFamily="18" charset="0"/>
                  </a:rPr>
                  <a:t>Subject to:</a:t>
                </a:r>
              </a:p>
              <a:p>
                <a:pPr marL="0" indent="0">
                  <a:buNone/>
                </a:pPr>
                <a:r>
                  <a:rPr lang="en-US" dirty="0" smtClean="0"/>
                  <a:t>	</a:t>
                </a:r>
                <a14:m>
                  <m:oMath xmlns:m="http://schemas.openxmlformats.org/officeDocument/2006/math">
                    <m:sSub>
                      <m:sSubPr>
                        <m:ctrlPr>
                          <a:rPr lang="en-US" i="1" smtClean="0">
                            <a:latin typeface="Cambria Math"/>
                          </a:rPr>
                        </m:ctrlPr>
                      </m:sSubPr>
                      <m:e>
                        <m:r>
                          <a:rPr lang="en-US" i="1" smtClean="0">
                            <a:latin typeface="Cambria Math"/>
                            <a:ea typeface="Cambria Math"/>
                          </a:rPr>
                          <m:t>𝜌</m:t>
                        </m:r>
                      </m:e>
                      <m:sub>
                        <m:r>
                          <a:rPr lang="en-US" b="0" i="1" smtClean="0">
                            <a:latin typeface="Cambria Math"/>
                          </a:rPr>
                          <m:t>𝑗</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𝑖</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𝜋</m:t>
                        </m:r>
                      </m:e>
                      <m:sub>
                        <m:r>
                          <a:rPr lang="en-US" b="0" i="1" smtClean="0">
                            <a:latin typeface="Cambria Math"/>
                          </a:rPr>
                          <m:t>𝑖𝑗</m:t>
                        </m:r>
                      </m:sub>
                    </m:sSub>
                    <m:r>
                      <a:rPr lang="en-US" b="0" i="1" smtClean="0">
                        <a:latin typeface="Cambria Math"/>
                      </a:rPr>
                      <m:t> </m:t>
                    </m:r>
                    <m:r>
                      <a:rPr lang="en-US" b="0" i="1" smtClean="0">
                        <a:latin typeface="Cambria Math"/>
                        <a:ea typeface="Cambria Math"/>
                      </a:rPr>
                      <m:t>≥0−1.1×</m:t>
                    </m:r>
                    <m:sSub>
                      <m:sSubPr>
                        <m:ctrlPr>
                          <a:rPr lang="en-US" b="0" i="1" smtClean="0">
                            <a:latin typeface="Cambria Math"/>
                            <a:ea typeface="Cambria Math"/>
                          </a:rPr>
                        </m:ctrlPr>
                      </m:sSubPr>
                      <m:e>
                        <m:acc>
                          <m:accPr>
                            <m:chr m:val="̅"/>
                            <m:ctrlPr>
                              <a:rPr lang="en-US" b="0" i="1" smtClean="0">
                                <a:latin typeface="Cambria Math"/>
                                <a:ea typeface="Cambria Math"/>
                              </a:rPr>
                            </m:ctrlPr>
                          </m:accPr>
                          <m:e>
                            <m:r>
                              <a:rPr lang="en-US" b="0" i="1" smtClean="0">
                                <a:latin typeface="Cambria Math"/>
                                <a:ea typeface="Cambria Math"/>
                              </a:rPr>
                              <m:t>𝑥</m:t>
                            </m:r>
                          </m:e>
                        </m:acc>
                      </m:e>
                      <m:sub>
                        <m:r>
                          <a:rPr lang="en-US" b="0" i="1" smtClean="0">
                            <a:latin typeface="Cambria Math"/>
                            <a:ea typeface="Cambria Math"/>
                          </a:rPr>
                          <m:t>𝑖𝑗</m:t>
                        </m:r>
                      </m:sub>
                    </m:sSub>
                    <m:r>
                      <a:rPr lang="en-US" b="0" i="1" smtClean="0">
                        <a:latin typeface="Cambria Math"/>
                        <a:ea typeface="Cambria Math"/>
                      </a:rPr>
                      <m:t>−1</m:t>
                    </m:r>
                    <m:sSup>
                      <m:sSupPr>
                        <m:ctrlPr>
                          <a:rPr lang="en-US" b="0" i="1" smtClean="0">
                            <a:latin typeface="Cambria Math"/>
                            <a:ea typeface="Cambria Math"/>
                          </a:rPr>
                        </m:ctrlPr>
                      </m:sSupPr>
                      <m:e>
                        <m:r>
                          <m:rPr>
                            <m:sty m:val="p"/>
                          </m:rPr>
                          <a:rPr lang="en-US" b="0" i="0" smtClean="0">
                            <a:latin typeface="Cambria Math"/>
                            <a:ea typeface="Cambria Math"/>
                          </a:rPr>
                          <m:t>e</m:t>
                        </m:r>
                      </m:e>
                      <m:sup>
                        <m:r>
                          <a:rPr lang="en-US" b="0" i="1" smtClean="0">
                            <a:latin typeface="Cambria Math"/>
                            <a:ea typeface="Cambria Math"/>
                          </a:rPr>
                          <m:t>−10</m:t>
                        </m:r>
                      </m:sup>
                    </m:sSup>
                  </m:oMath>
                </a14:m>
                <a:endParaRPr lang="en-US" dirty="0" smtClean="0"/>
              </a:p>
              <a:p>
                <a:pPr marL="0" indent="0">
                  <a:buNone/>
                </a:pPr>
                <a:r>
                  <a:rPr lang="en-US" dirty="0" smtClean="0"/>
                  <a:t>	</a:t>
                </a:r>
                <a14:m>
                  <m:oMath xmlns:m="http://schemas.openxmlformats.org/officeDocument/2006/math">
                    <m:sSub>
                      <m:sSubPr>
                        <m:ctrlPr>
                          <a:rPr lang="en-US" i="1" smtClean="0">
                            <a:latin typeface="Cambria Math"/>
                          </a:rPr>
                        </m:ctrlPr>
                      </m:sSubPr>
                      <m:e>
                        <m:r>
                          <a:rPr lang="en-US" i="1" smtClean="0">
                            <a:latin typeface="Cambria Math"/>
                            <a:ea typeface="Cambria Math"/>
                          </a:rPr>
                          <m:t>𝜌</m:t>
                        </m:r>
                      </m:e>
                      <m:sub>
                        <m:r>
                          <a:rPr lang="en-US" b="0" i="1" smtClean="0">
                            <a:latin typeface="Cambria Math"/>
                          </a:rPr>
                          <m:t>𝑆𝑡𝑎𝑟𝑡</m:t>
                        </m:r>
                      </m:sub>
                    </m:sSub>
                    <m:r>
                      <a:rPr lang="en-US" b="0" i="1" smtClean="0">
                        <a:latin typeface="Cambria Math"/>
                      </a:rPr>
                      <m:t>−</m:t>
                    </m:r>
                    <m:sSub>
                      <m:sSubPr>
                        <m:ctrlPr>
                          <a:rPr lang="en-US" b="0" i="1" smtClean="0">
                            <a:latin typeface="Cambria Math"/>
                          </a:rPr>
                        </m:ctrlPr>
                      </m:sSubPr>
                      <m:e>
                        <m:r>
                          <a:rPr lang="en-US" b="0" i="1" smtClean="0">
                            <a:latin typeface="Cambria Math"/>
                            <a:ea typeface="Cambria Math"/>
                          </a:rPr>
                          <m:t>𝜌</m:t>
                        </m:r>
                      </m:e>
                      <m:sub>
                        <m:r>
                          <a:rPr lang="en-US" b="0" i="1" smtClean="0">
                            <a:latin typeface="Cambria Math"/>
                          </a:rPr>
                          <m:t>𝐶𝐿</m:t>
                        </m:r>
                      </m:sub>
                    </m:sSub>
                    <m:r>
                      <a:rPr lang="en-US" b="0" i="1" smtClean="0">
                        <a:latin typeface="Cambria Math"/>
                      </a:rPr>
                      <m:t>=1</m:t>
                    </m:r>
                  </m:oMath>
                </a14:m>
                <a:endParaRPr lang="en-US" dirty="0" smtClean="0"/>
              </a:p>
              <a:p>
                <a:pPr marL="0" indent="0">
                  <a:buNone/>
                </a:pPr>
                <a:r>
                  <a:rPr lang="en-US" dirty="0" smtClean="0"/>
                  <a:t>	</a:t>
                </a:r>
                <a14:m>
                  <m:oMath xmlns:m="http://schemas.openxmlformats.org/officeDocument/2006/math">
                    <m:nary>
                      <m:naryPr>
                        <m:chr m:val="∑"/>
                        <m:supHide m:val="on"/>
                        <m:ctrlPr>
                          <a:rPr lang="en-US" i="1">
                            <a:latin typeface="Cambria Math"/>
                          </a:rPr>
                        </m:ctrlPr>
                      </m:naryPr>
                      <m:sub>
                        <m:r>
                          <m:rPr>
                            <m:brk m:alnAt="7"/>
                          </m:rPr>
                          <a:rPr lang="en-US" i="1">
                            <a:latin typeface="Cambria Math"/>
                          </a:rPr>
                          <m:t>𝑖</m:t>
                        </m:r>
                        <m:r>
                          <a:rPr lang="en-US" b="0" i="1" smtClean="0">
                            <a:latin typeface="Cambria Math"/>
                          </a:rPr>
                          <m:t>𝑗</m:t>
                        </m:r>
                      </m:sub>
                      <m:sup/>
                      <m:e>
                        <m:sSub>
                          <m:sSubPr>
                            <m:ctrlPr>
                              <a:rPr lang="en-US" i="1">
                                <a:latin typeface="Cambria Math"/>
                              </a:rPr>
                            </m:ctrlPr>
                          </m:sSubPr>
                          <m:e>
                            <m:acc>
                              <m:accPr>
                                <m:chr m:val="̅"/>
                                <m:ctrlPr>
                                  <a:rPr lang="en-US" i="1" smtClean="0">
                                    <a:latin typeface="Cambria Math"/>
                                  </a:rPr>
                                </m:ctrlPr>
                              </m:accPr>
                              <m:e>
                                <m:r>
                                  <a:rPr lang="en-US" b="0" i="1" smtClean="0">
                                    <a:latin typeface="Cambria Math"/>
                                  </a:rPr>
                                  <m:t>𝑥</m:t>
                                </m:r>
                              </m:e>
                            </m:acc>
                          </m:e>
                          <m:sub>
                            <m:r>
                              <a:rPr lang="en-US" b="0" i="1" smtClean="0">
                                <a:latin typeface="Cambria Math"/>
                              </a:rPr>
                              <m:t>𝑖𝑗</m:t>
                            </m:r>
                          </m:sub>
                        </m:sSub>
                        <m:r>
                          <a:rPr lang="en-US" i="1">
                            <a:latin typeface="Cambria Math"/>
                          </a:rPr>
                          <m:t> </m:t>
                        </m:r>
                        <m:r>
                          <a:rPr lang="en-US" i="1" smtClean="0">
                            <a:latin typeface="Cambria Math"/>
                            <a:ea typeface="Cambria Math"/>
                          </a:rPr>
                          <m:t>≤</m:t>
                        </m:r>
                        <m:r>
                          <a:rPr lang="en-US" b="0" i="1" smtClean="0">
                            <a:latin typeface="Cambria Math"/>
                            <a:ea typeface="Cambria Math"/>
                          </a:rPr>
                          <m:t>𝑛</m:t>
                        </m:r>
                      </m:e>
                    </m:nary>
                  </m:oMath>
                </a14:m>
                <a:endParaRPr lang="en-US" dirty="0" smtClean="0"/>
              </a:p>
              <a:p>
                <a:pPr marL="0" indent="0">
                  <a:buNone/>
                </a:pPr>
                <a:endParaRPr lang="en-US" dirty="0" smtClean="0"/>
              </a:p>
              <a:p>
                <a:r>
                  <a:rPr lang="en-US" dirty="0" smtClean="0"/>
                  <a:t>Iterated through attacks to find optimal subsequent attacks</a:t>
                </a:r>
                <a:endParaRPr lang="en-US" dirty="0"/>
              </a:p>
              <a:p>
                <a:pPr>
                  <a:lnSpc>
                    <a:spcPct val="150000"/>
                  </a:lnSpc>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4"/>
                <a:stretch>
                  <a:fillRect l="-1111" t="-142"/>
                </a:stretch>
              </a:blipFill>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2540287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Process</a:t>
            </a:r>
            <a:endParaRPr lang="en-US" dirty="0"/>
          </a:p>
        </p:txBody>
      </p:sp>
      <p:sp>
        <p:nvSpPr>
          <p:cNvPr id="5" name="Rounded Rectangle 4"/>
          <p:cNvSpPr/>
          <p:nvPr/>
        </p:nvSpPr>
        <p:spPr>
          <a:xfrm>
            <a:off x="381000" y="1600200"/>
            <a:ext cx="2362200" cy="609600"/>
          </a:xfrm>
          <a:prstGeom prst="roundRect">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max number of attackers (x= 1</a:t>
            </a:r>
            <a:r>
              <a:rPr lang="en-US" dirty="0">
                <a:sym typeface="Wingdings" pitchFamily="2" charset="2"/>
              </a:rPr>
              <a:t>-</a:t>
            </a:r>
            <a:r>
              <a:rPr lang="en-US" dirty="0" smtClean="0"/>
              <a:t>4)</a:t>
            </a:r>
            <a:endParaRPr lang="en-US" dirty="0"/>
          </a:p>
        </p:txBody>
      </p:sp>
      <p:sp>
        <p:nvSpPr>
          <p:cNvPr id="6" name="Rounded Rectangle 5"/>
          <p:cNvSpPr/>
          <p:nvPr/>
        </p:nvSpPr>
        <p:spPr>
          <a:xfrm>
            <a:off x="2362200" y="2438400"/>
            <a:ext cx="2209800" cy="533400"/>
          </a:xfrm>
          <a:prstGeom prst="roundRect">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Determine plan of attack</a:t>
            </a:r>
            <a:endParaRPr lang="en-US" dirty="0"/>
          </a:p>
        </p:txBody>
      </p:sp>
      <p:sp>
        <p:nvSpPr>
          <p:cNvPr id="7" name="Rounded Rectangle 6"/>
          <p:cNvSpPr/>
          <p:nvPr/>
        </p:nvSpPr>
        <p:spPr>
          <a:xfrm>
            <a:off x="4191000" y="3276600"/>
            <a:ext cx="2057400" cy="609600"/>
          </a:xfrm>
          <a:prstGeom prst="roundRect">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Remove attacked arcs from list</a:t>
            </a:r>
            <a:endParaRPr lang="en-US" dirty="0"/>
          </a:p>
        </p:txBody>
      </p:sp>
      <p:cxnSp>
        <p:nvCxnSpPr>
          <p:cNvPr id="9" name="Elbow Connector 8"/>
          <p:cNvCxnSpPr>
            <a:stCxn id="5" idx="3"/>
            <a:endCxn id="6" idx="0"/>
          </p:cNvCxnSpPr>
          <p:nvPr/>
        </p:nvCxnSpPr>
        <p:spPr>
          <a:xfrm>
            <a:off x="2743200" y="1905000"/>
            <a:ext cx="723900" cy="5334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6" idx="3"/>
            <a:endCxn id="7" idx="0"/>
          </p:cNvCxnSpPr>
          <p:nvPr/>
        </p:nvCxnSpPr>
        <p:spPr>
          <a:xfrm>
            <a:off x="4572000" y="2705100"/>
            <a:ext cx="647700" cy="5715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24400" y="4191000"/>
            <a:ext cx="4191000" cy="609600"/>
          </a:xfrm>
          <a:prstGeom prst="roundRect">
            <a:avLst/>
          </a:prstGeom>
          <a:solidFill>
            <a:srgbClr val="0070C0">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Find  number of CG vessels required to prevent complete network shutdown</a:t>
            </a:r>
            <a:endParaRPr lang="en-US" dirty="0"/>
          </a:p>
        </p:txBody>
      </p:sp>
      <p:cxnSp>
        <p:nvCxnSpPr>
          <p:cNvPr id="16" name="Elbow Connector 15"/>
          <p:cNvCxnSpPr>
            <a:stCxn id="7" idx="3"/>
            <a:endCxn id="14" idx="0"/>
          </p:cNvCxnSpPr>
          <p:nvPr/>
        </p:nvCxnSpPr>
        <p:spPr>
          <a:xfrm>
            <a:off x="6248400" y="3581400"/>
            <a:ext cx="571500" cy="609600"/>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4" idx="2"/>
            <a:endCxn id="5" idx="2"/>
          </p:cNvCxnSpPr>
          <p:nvPr/>
        </p:nvCxnSpPr>
        <p:spPr>
          <a:xfrm rot="5400000" flipH="1">
            <a:off x="2895600" y="876300"/>
            <a:ext cx="2590800" cy="5257800"/>
          </a:xfrm>
          <a:prstGeom prst="bentConnector3">
            <a:avLst>
              <a:gd name="adj1" fmla="val -8824"/>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7" idx="1"/>
            <a:endCxn id="6" idx="1"/>
          </p:cNvCxnSpPr>
          <p:nvPr/>
        </p:nvCxnSpPr>
        <p:spPr>
          <a:xfrm rot="10800000">
            <a:off x="2362200" y="2705100"/>
            <a:ext cx="1828800" cy="876300"/>
          </a:xfrm>
          <a:prstGeom prst="bentConnector3">
            <a:avLst>
              <a:gd name="adj1" fmla="val 112500"/>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righ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right)">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Chart 60"/>
          <p:cNvGraphicFramePr>
            <a:graphicFrameLocks/>
          </p:cNvGraphicFramePr>
          <p:nvPr>
            <p:extLst>
              <p:ext uri="{D42A27DB-BD31-4B8C-83A1-F6EECF244321}">
                <p14:modId xmlns:p14="http://schemas.microsoft.com/office/powerpoint/2010/main" val="1629225499"/>
              </p:ext>
            </p:extLst>
          </p:nvPr>
        </p:nvGraphicFramePr>
        <p:xfrm>
          <a:off x="4648200" y="2099522"/>
          <a:ext cx="4495800" cy="3151823"/>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custDataLst>
              <p:tags r:id="rId2"/>
            </p:custDataLst>
          </p:nvPr>
        </p:nvSpPr>
        <p:spPr>
          <a:xfrm>
            <a:off x="457200" y="914400"/>
            <a:ext cx="5410200" cy="914400"/>
          </a:xfrm>
        </p:spPr>
        <p:txBody>
          <a:bodyPr/>
          <a:lstStyle/>
          <a:p>
            <a:r>
              <a:rPr lang="en-US" dirty="0" smtClean="0"/>
              <a:t>Analysis of One Attacker</a:t>
            </a:r>
            <a:endParaRPr lang="en-US" dirty="0"/>
          </a:p>
        </p:txBody>
      </p:sp>
      <p:sp>
        <p:nvSpPr>
          <p:cNvPr id="3" name="Content Placeholder 2"/>
          <p:cNvSpPr>
            <a:spLocks noGrp="1"/>
          </p:cNvSpPr>
          <p:nvPr>
            <p:ph idx="1"/>
            <p:custDataLst>
              <p:tags r:id="rId3"/>
            </p:custDataLst>
          </p:nvPr>
        </p:nvSpPr>
        <p:spPr>
          <a:xfrm>
            <a:off x="457200" y="1447800"/>
            <a:ext cx="5638800" cy="609600"/>
          </a:xfrm>
        </p:spPr>
        <p:txBody>
          <a:bodyPr/>
          <a:lstStyle/>
          <a:p>
            <a:pPr>
              <a:lnSpc>
                <a:spcPct val="150000"/>
              </a:lnSpc>
            </a:pPr>
            <a:r>
              <a:rPr lang="en-US" dirty="0" smtClean="0"/>
              <a:t>Maximum flow of network = 180,235.3 tons</a:t>
            </a:r>
          </a:p>
        </p:txBody>
      </p:sp>
      <p:grpSp>
        <p:nvGrpSpPr>
          <p:cNvPr id="99" name="Group 98"/>
          <p:cNvGrpSpPr/>
          <p:nvPr/>
        </p:nvGrpSpPr>
        <p:grpSpPr>
          <a:xfrm>
            <a:off x="152400" y="2304473"/>
            <a:ext cx="4495800" cy="2724727"/>
            <a:chOff x="228600" y="2286000"/>
            <a:chExt cx="5029200" cy="3048000"/>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8600" y="2286000"/>
              <a:ext cx="5029200" cy="2994359"/>
            </a:xfrm>
            <a:prstGeom prst="rect">
              <a:avLst/>
            </a:prstGeom>
            <a:noFill/>
            <a:ln w="12700">
              <a:solidFill>
                <a:schemeClr val="tx1"/>
              </a:solidFill>
              <a:miter lim="800000"/>
              <a:headEnd/>
              <a:tailEnd/>
            </a:ln>
            <a:effectLst>
              <a:outerShdw blurRad="88900" dist="508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grpSp>
          <p:nvGrpSpPr>
            <p:cNvPr id="98" name="Group 97"/>
            <p:cNvGrpSpPr/>
            <p:nvPr/>
          </p:nvGrpSpPr>
          <p:grpSpPr>
            <a:xfrm>
              <a:off x="304800" y="2362200"/>
              <a:ext cx="4800600" cy="2971800"/>
              <a:chOff x="304800" y="2362200"/>
              <a:chExt cx="4800600" cy="2971800"/>
            </a:xfrm>
          </p:grpSpPr>
          <p:cxnSp>
            <p:nvCxnSpPr>
              <p:cNvPr id="29" name="Straight Connector 28"/>
              <p:cNvCxnSpPr>
                <a:stCxn id="10" idx="5"/>
                <a:endCxn id="5" idx="1"/>
              </p:cNvCxnSpPr>
              <p:nvPr/>
            </p:nvCxnSpPr>
            <p:spPr>
              <a:xfrm>
                <a:off x="3863882" y="4766376"/>
                <a:ext cx="730436" cy="4375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6"/>
                <a:endCxn id="12" idx="2"/>
              </p:cNvCxnSpPr>
              <p:nvPr/>
            </p:nvCxnSpPr>
            <p:spPr>
              <a:xfrm>
                <a:off x="3581400" y="3352800"/>
                <a:ext cx="51054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6"/>
                <a:endCxn id="9" idx="2"/>
              </p:cNvCxnSpPr>
              <p:nvPr/>
            </p:nvCxnSpPr>
            <p:spPr>
              <a:xfrm flipV="1">
                <a:off x="3810000" y="3843528"/>
                <a:ext cx="434340" cy="17587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5"/>
                <a:endCxn id="10" idx="1"/>
              </p:cNvCxnSpPr>
              <p:nvPr/>
            </p:nvCxnSpPr>
            <p:spPr>
              <a:xfrm>
                <a:off x="3147602" y="4107722"/>
                <a:ext cx="608516" cy="55089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6"/>
                <a:endCxn id="11" idx="2"/>
              </p:cNvCxnSpPr>
              <p:nvPr/>
            </p:nvCxnSpPr>
            <p:spPr>
              <a:xfrm flipV="1">
                <a:off x="3169920" y="4019399"/>
                <a:ext cx="487680" cy="3444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0"/>
                <a:endCxn id="13" idx="4"/>
              </p:cNvCxnSpPr>
              <p:nvPr/>
            </p:nvCxnSpPr>
            <p:spPr>
              <a:xfrm flipH="1" flipV="1">
                <a:off x="3505200" y="3429000"/>
                <a:ext cx="228600" cy="51419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11" idx="4"/>
              </p:cNvCxnSpPr>
              <p:nvPr/>
            </p:nvCxnSpPr>
            <p:spPr>
              <a:xfrm flipH="1" flipV="1">
                <a:off x="3733800" y="4095599"/>
                <a:ext cx="76200" cy="54069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4" idx="6"/>
                <a:endCxn id="8" idx="2"/>
              </p:cNvCxnSpPr>
              <p:nvPr/>
            </p:nvCxnSpPr>
            <p:spPr>
              <a:xfrm>
                <a:off x="2588109" y="3913916"/>
                <a:ext cx="429411" cy="139924"/>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7"/>
                <a:endCxn id="23" idx="2"/>
              </p:cNvCxnSpPr>
              <p:nvPr/>
            </p:nvCxnSpPr>
            <p:spPr>
              <a:xfrm flipV="1">
                <a:off x="2580773" y="3783179"/>
                <a:ext cx="154807" cy="728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 idx="1"/>
                <a:endCxn id="23" idx="5"/>
              </p:cNvCxnSpPr>
              <p:nvPr/>
            </p:nvCxnSpPr>
            <p:spPr>
              <a:xfrm flipH="1" flipV="1">
                <a:off x="2865662" y="3837061"/>
                <a:ext cx="174176" cy="16289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4" idx="2"/>
              </p:cNvCxnSpPr>
              <p:nvPr/>
            </p:nvCxnSpPr>
            <p:spPr>
              <a:xfrm>
                <a:off x="1935480" y="3706979"/>
                <a:ext cx="505611" cy="16679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3565178"/>
                <a:ext cx="259080" cy="9242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6" idx="7"/>
                <a:endCxn id="15" idx="2"/>
              </p:cNvCxnSpPr>
              <p:nvPr/>
            </p:nvCxnSpPr>
            <p:spPr>
              <a:xfrm flipV="1">
                <a:off x="1349282" y="3688080"/>
                <a:ext cx="433798" cy="38411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8" idx="4"/>
                <a:endCxn id="16" idx="0"/>
              </p:cNvCxnSpPr>
              <p:nvPr/>
            </p:nvCxnSpPr>
            <p:spPr>
              <a:xfrm flipH="1">
                <a:off x="1295400" y="3616423"/>
                <a:ext cx="137096" cy="43345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7" idx="5"/>
                <a:endCxn id="16" idx="1"/>
              </p:cNvCxnSpPr>
              <p:nvPr/>
            </p:nvCxnSpPr>
            <p:spPr>
              <a:xfrm>
                <a:off x="434882" y="3482882"/>
                <a:ext cx="806636" cy="5893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7" idx="6"/>
                <a:endCxn id="18" idx="2"/>
              </p:cNvCxnSpPr>
              <p:nvPr/>
            </p:nvCxnSpPr>
            <p:spPr>
              <a:xfrm>
                <a:off x="457200" y="3429000"/>
                <a:ext cx="915953" cy="9747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8" idx="0"/>
                <a:endCxn id="21" idx="4"/>
              </p:cNvCxnSpPr>
              <p:nvPr/>
            </p:nvCxnSpPr>
            <p:spPr>
              <a:xfrm flipV="1">
                <a:off x="1463104" y="3274106"/>
                <a:ext cx="41562" cy="1930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7" idx="7"/>
                <a:endCxn id="21" idx="2"/>
              </p:cNvCxnSpPr>
              <p:nvPr/>
            </p:nvCxnSpPr>
            <p:spPr>
              <a:xfrm flipV="1">
                <a:off x="434882" y="3181066"/>
                <a:ext cx="1015412" cy="194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1" idx="7"/>
                <a:endCxn id="19" idx="2"/>
              </p:cNvCxnSpPr>
              <p:nvPr/>
            </p:nvCxnSpPr>
            <p:spPr>
              <a:xfrm flipV="1">
                <a:off x="1589790" y="3018934"/>
                <a:ext cx="486664" cy="14301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3" idx="1"/>
                <a:endCxn id="19" idx="5"/>
              </p:cNvCxnSpPr>
              <p:nvPr/>
            </p:nvCxnSpPr>
            <p:spPr>
              <a:xfrm flipH="1" flipV="1">
                <a:off x="2197607" y="3090674"/>
                <a:ext cx="560291" cy="6386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3" idx="7"/>
                <a:endCxn id="13" idx="3"/>
              </p:cNvCxnSpPr>
              <p:nvPr/>
            </p:nvCxnSpPr>
            <p:spPr>
              <a:xfrm flipV="1">
                <a:off x="2865662" y="3406682"/>
                <a:ext cx="585656" cy="3226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0" idx="5"/>
                <a:endCxn id="13" idx="1"/>
              </p:cNvCxnSpPr>
              <p:nvPr/>
            </p:nvCxnSpPr>
            <p:spPr>
              <a:xfrm>
                <a:off x="2797082" y="2617250"/>
                <a:ext cx="654236" cy="68166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2" idx="6"/>
                <a:endCxn id="20" idx="1"/>
              </p:cNvCxnSpPr>
              <p:nvPr/>
            </p:nvCxnSpPr>
            <p:spPr>
              <a:xfrm>
                <a:off x="1901421" y="2461480"/>
                <a:ext cx="787897" cy="4800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2" idx="5"/>
                <a:endCxn id="19" idx="1"/>
              </p:cNvCxnSpPr>
              <p:nvPr/>
            </p:nvCxnSpPr>
            <p:spPr>
              <a:xfrm>
                <a:off x="1863831" y="2506071"/>
                <a:ext cx="242338" cy="4626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9" idx="0"/>
                <a:endCxn id="20" idx="2"/>
              </p:cNvCxnSpPr>
              <p:nvPr/>
            </p:nvCxnSpPr>
            <p:spPr>
              <a:xfrm flipV="1">
                <a:off x="2162666" y="2563368"/>
                <a:ext cx="504334" cy="39091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5" idx="7"/>
                <a:endCxn id="19" idx="4"/>
              </p:cNvCxnSpPr>
              <p:nvPr/>
            </p:nvCxnSpPr>
            <p:spPr>
              <a:xfrm flipV="1">
                <a:off x="1913162" y="3105146"/>
                <a:ext cx="227948" cy="529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572000" y="5181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267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7520" y="397764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4340" y="376732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4636294"/>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94319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9194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916409">
                <a:off x="2438400" y="3817643"/>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3080" y="361188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40498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33528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95149">
                <a:off x="1371600" y="3465576"/>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87880">
                <a:off x="2075688" y="2953512"/>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67000" y="248716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881882">
                <a:off x="1447800" y="3124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57845">
                <a:off x="1752600" y="2362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35580" y="37069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p:cNvGrpSpPr/>
          <p:nvPr/>
        </p:nvGrpSpPr>
        <p:grpSpPr>
          <a:xfrm>
            <a:off x="228600" y="5334000"/>
            <a:ext cx="4804585" cy="1200329"/>
            <a:chOff x="1143000" y="5334000"/>
            <a:chExt cx="4804585" cy="1200329"/>
          </a:xfrm>
        </p:grpSpPr>
        <p:sp>
          <p:nvSpPr>
            <p:cNvPr id="100" name="TextBox 99"/>
            <p:cNvSpPr txBox="1"/>
            <p:nvPr/>
          </p:nvSpPr>
          <p:spPr>
            <a:xfrm>
              <a:off x="2057400" y="5334000"/>
              <a:ext cx="3890185" cy="1200329"/>
            </a:xfrm>
            <a:prstGeom prst="rect">
              <a:avLst/>
            </a:prstGeom>
            <a:noFill/>
          </p:spPr>
          <p:txBody>
            <a:bodyPr wrap="square" rtlCol="0">
              <a:spAutoFit/>
            </a:bodyPr>
            <a:lstStyle/>
            <a:p>
              <a:r>
                <a:rPr lang="en-US" dirty="0" smtClean="0"/>
                <a:t>Attackable arcs</a:t>
              </a:r>
            </a:p>
            <a:p>
              <a:r>
                <a:rPr lang="en-US" dirty="0" smtClean="0"/>
                <a:t>Optimal arc for terrorist to attack</a:t>
              </a:r>
            </a:p>
            <a:p>
              <a:r>
                <a:rPr lang="en-US" dirty="0" smtClean="0"/>
                <a:t>Defended arcs</a:t>
              </a:r>
            </a:p>
          </p:txBody>
        </p:sp>
        <p:cxnSp>
          <p:nvCxnSpPr>
            <p:cNvPr id="102" name="Straight Connector 101"/>
            <p:cNvCxnSpPr/>
            <p:nvPr/>
          </p:nvCxnSpPr>
          <p:spPr>
            <a:xfrm>
              <a:off x="1143000" y="5532120"/>
              <a:ext cx="83820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50916" y="6062472"/>
              <a:ext cx="8385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50416" y="5795665"/>
              <a:ext cx="839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1" name="Straight Connector 280"/>
          <p:cNvCxnSpPr>
            <a:endCxn id="22" idx="2"/>
          </p:cNvCxnSpPr>
          <p:nvPr/>
        </p:nvCxnSpPr>
        <p:spPr>
          <a:xfrm>
            <a:off x="1393582" y="2304474"/>
            <a:ext cx="124381" cy="11560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2" idx="1"/>
          </p:cNvCxnSpPr>
          <p:nvPr/>
        </p:nvCxnSpPr>
        <p:spPr>
          <a:xfrm flipV="1">
            <a:off x="1551565" y="2304474"/>
            <a:ext cx="31316" cy="757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0" idx="1"/>
          </p:cNvCxnSpPr>
          <p:nvPr/>
        </p:nvCxnSpPr>
        <p:spPr>
          <a:xfrm flipH="1" flipV="1">
            <a:off x="2255100" y="2304474"/>
            <a:ext cx="97032" cy="19978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1" idx="0"/>
            <a:endCxn id="22" idx="4"/>
          </p:cNvCxnSpPr>
          <p:nvPr/>
        </p:nvCxnSpPr>
        <p:spPr>
          <a:xfrm flipV="1">
            <a:off x="1327692" y="2505627"/>
            <a:ext cx="234557" cy="55037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5" idx="6"/>
            <a:endCxn id="14" idx="2"/>
          </p:cNvCxnSpPr>
          <p:nvPr/>
        </p:nvCxnSpPr>
        <p:spPr>
          <a:xfrm>
            <a:off x="1678247" y="3557847"/>
            <a:ext cx="451986" cy="1659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5" idx="6"/>
            <a:endCxn id="14" idx="2"/>
          </p:cNvCxnSpPr>
          <p:nvPr/>
        </p:nvCxnSpPr>
        <p:spPr>
          <a:xfrm>
            <a:off x="1678247" y="3557847"/>
            <a:ext cx="451986" cy="16599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04104" y="283464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6" name="Group 225"/>
          <p:cNvGrpSpPr/>
          <p:nvPr/>
        </p:nvGrpSpPr>
        <p:grpSpPr>
          <a:xfrm>
            <a:off x="5480304" y="2872740"/>
            <a:ext cx="310896" cy="119710"/>
            <a:chOff x="5480304" y="2872740"/>
            <a:chExt cx="310896" cy="119710"/>
          </a:xfrm>
        </p:grpSpPr>
        <p:sp>
          <p:nvSpPr>
            <p:cNvPr id="69" name="Rectangle 68"/>
            <p:cNvSpPr/>
            <p:nvPr/>
          </p:nvSpPr>
          <p:spPr>
            <a:xfrm>
              <a:off x="5715000" y="291625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a:stCxn id="26" idx="3"/>
              <a:endCxn id="69" idx="1"/>
            </p:cNvCxnSpPr>
            <p:nvPr/>
          </p:nvCxnSpPr>
          <p:spPr>
            <a:xfrm>
              <a:off x="5480304" y="2872740"/>
              <a:ext cx="234696" cy="8161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5791200" y="2945130"/>
            <a:ext cx="283464" cy="76200"/>
            <a:chOff x="5791200" y="2945130"/>
            <a:chExt cx="283464" cy="76200"/>
          </a:xfrm>
        </p:grpSpPr>
        <p:sp>
          <p:nvSpPr>
            <p:cNvPr id="70" name="Rectangle 69"/>
            <p:cNvSpPr/>
            <p:nvPr/>
          </p:nvSpPr>
          <p:spPr>
            <a:xfrm>
              <a:off x="5998464" y="294513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Straight Connector 83"/>
            <p:cNvCxnSpPr>
              <a:stCxn id="69" idx="3"/>
              <a:endCxn id="70" idx="1"/>
            </p:cNvCxnSpPr>
            <p:nvPr/>
          </p:nvCxnSpPr>
          <p:spPr>
            <a:xfrm>
              <a:off x="5791200" y="2954350"/>
              <a:ext cx="207264" cy="2888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6074664" y="2945130"/>
            <a:ext cx="310896" cy="76200"/>
            <a:chOff x="6074664" y="2945130"/>
            <a:chExt cx="310896" cy="76200"/>
          </a:xfrm>
        </p:grpSpPr>
        <p:sp>
          <p:nvSpPr>
            <p:cNvPr id="72" name="Rectangle 71"/>
            <p:cNvSpPr/>
            <p:nvPr/>
          </p:nvSpPr>
          <p:spPr>
            <a:xfrm>
              <a:off x="6309360" y="2945130"/>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Connector 86"/>
            <p:cNvCxnSpPr>
              <a:stCxn id="70" idx="3"/>
              <a:endCxn id="72" idx="1"/>
            </p:cNvCxnSpPr>
            <p:nvPr/>
          </p:nvCxnSpPr>
          <p:spPr>
            <a:xfrm>
              <a:off x="6074664" y="2983230"/>
              <a:ext cx="234696" cy="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35" name="Group 234"/>
          <p:cNvGrpSpPr/>
          <p:nvPr/>
        </p:nvGrpSpPr>
        <p:grpSpPr>
          <a:xfrm>
            <a:off x="6385560" y="2983230"/>
            <a:ext cx="301752" cy="165354"/>
            <a:chOff x="6385560" y="2983230"/>
            <a:chExt cx="301752" cy="165354"/>
          </a:xfrm>
        </p:grpSpPr>
        <p:sp>
          <p:nvSpPr>
            <p:cNvPr id="73" name="Rectangle 72"/>
            <p:cNvSpPr/>
            <p:nvPr/>
          </p:nvSpPr>
          <p:spPr>
            <a:xfrm>
              <a:off x="6611112" y="307238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1" name="Straight Connector 90"/>
            <p:cNvCxnSpPr>
              <a:stCxn id="72" idx="3"/>
              <a:endCxn id="73" idx="1"/>
            </p:cNvCxnSpPr>
            <p:nvPr/>
          </p:nvCxnSpPr>
          <p:spPr>
            <a:xfrm>
              <a:off x="6385560" y="2983230"/>
              <a:ext cx="225552" cy="127254"/>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p:nvGrpSpPr>
        <p:grpSpPr>
          <a:xfrm>
            <a:off x="6687312" y="3090672"/>
            <a:ext cx="292608" cy="76200"/>
            <a:chOff x="6687312" y="3090672"/>
            <a:chExt cx="292608" cy="76200"/>
          </a:xfrm>
        </p:grpSpPr>
        <p:sp>
          <p:nvSpPr>
            <p:cNvPr id="74" name="Rectangle 73"/>
            <p:cNvSpPr/>
            <p:nvPr/>
          </p:nvSpPr>
          <p:spPr>
            <a:xfrm>
              <a:off x="6903720" y="3090672"/>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Connector 94"/>
            <p:cNvCxnSpPr>
              <a:stCxn id="73" idx="3"/>
              <a:endCxn id="74" idx="1"/>
            </p:cNvCxnSpPr>
            <p:nvPr/>
          </p:nvCxnSpPr>
          <p:spPr>
            <a:xfrm>
              <a:off x="6687312" y="3110484"/>
              <a:ext cx="216408" cy="18288"/>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6941820" y="3166872"/>
            <a:ext cx="348996" cy="969264"/>
            <a:chOff x="6941820" y="3166872"/>
            <a:chExt cx="348996" cy="969264"/>
          </a:xfrm>
        </p:grpSpPr>
        <p:sp>
          <p:nvSpPr>
            <p:cNvPr id="76" name="Rectangle 75"/>
            <p:cNvSpPr/>
            <p:nvPr/>
          </p:nvSpPr>
          <p:spPr>
            <a:xfrm>
              <a:off x="7214616" y="4059936"/>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Connector 100"/>
            <p:cNvCxnSpPr>
              <a:stCxn id="74" idx="2"/>
              <a:endCxn id="76" idx="0"/>
            </p:cNvCxnSpPr>
            <p:nvPr/>
          </p:nvCxnSpPr>
          <p:spPr>
            <a:xfrm>
              <a:off x="6941820" y="3166872"/>
              <a:ext cx="310896" cy="893064"/>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p:nvGrpSpPr>
        <p:grpSpPr>
          <a:xfrm>
            <a:off x="7252716" y="4136136"/>
            <a:ext cx="339852" cy="219456"/>
            <a:chOff x="7252716" y="4136136"/>
            <a:chExt cx="339852" cy="219456"/>
          </a:xfrm>
        </p:grpSpPr>
        <p:sp>
          <p:nvSpPr>
            <p:cNvPr id="77" name="Rectangle 76"/>
            <p:cNvSpPr/>
            <p:nvPr/>
          </p:nvSpPr>
          <p:spPr>
            <a:xfrm>
              <a:off x="7516368" y="4279392"/>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 name="Straight Connector 102"/>
            <p:cNvCxnSpPr>
              <a:stCxn id="76" idx="2"/>
              <a:endCxn id="77" idx="1"/>
            </p:cNvCxnSpPr>
            <p:nvPr/>
          </p:nvCxnSpPr>
          <p:spPr>
            <a:xfrm>
              <a:off x="7252716" y="4136136"/>
              <a:ext cx="263652" cy="18135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49" name="Group 248"/>
          <p:cNvGrpSpPr/>
          <p:nvPr/>
        </p:nvGrpSpPr>
        <p:grpSpPr>
          <a:xfrm>
            <a:off x="7592568" y="4317492"/>
            <a:ext cx="301752" cy="76200"/>
            <a:chOff x="7592568" y="4317492"/>
            <a:chExt cx="301752" cy="76200"/>
          </a:xfrm>
        </p:grpSpPr>
        <p:sp>
          <p:nvSpPr>
            <p:cNvPr id="79" name="Rectangle 78"/>
            <p:cNvSpPr/>
            <p:nvPr/>
          </p:nvSpPr>
          <p:spPr>
            <a:xfrm>
              <a:off x="7818120" y="4317492"/>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p:cNvCxnSpPr>
              <a:stCxn id="77" idx="3"/>
              <a:endCxn id="79" idx="1"/>
            </p:cNvCxnSpPr>
            <p:nvPr/>
          </p:nvCxnSpPr>
          <p:spPr>
            <a:xfrm>
              <a:off x="7592568" y="4317492"/>
              <a:ext cx="225552" cy="3810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7894320" y="4355592"/>
            <a:ext cx="292608" cy="126101"/>
            <a:chOff x="7894320" y="4355592"/>
            <a:chExt cx="292608" cy="126101"/>
          </a:xfrm>
        </p:grpSpPr>
        <p:sp>
          <p:nvSpPr>
            <p:cNvPr id="80" name="Rectangle 79"/>
            <p:cNvSpPr/>
            <p:nvPr/>
          </p:nvSpPr>
          <p:spPr>
            <a:xfrm>
              <a:off x="8110728" y="4405493"/>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2" name="Straight Connector 111"/>
            <p:cNvCxnSpPr>
              <a:stCxn id="79" idx="3"/>
              <a:endCxn id="80" idx="1"/>
            </p:cNvCxnSpPr>
            <p:nvPr/>
          </p:nvCxnSpPr>
          <p:spPr>
            <a:xfrm>
              <a:off x="7894320" y="4355592"/>
              <a:ext cx="216408" cy="88001"/>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253" name="Group 252"/>
          <p:cNvGrpSpPr/>
          <p:nvPr/>
        </p:nvGrpSpPr>
        <p:grpSpPr>
          <a:xfrm>
            <a:off x="8186928" y="4443593"/>
            <a:ext cx="301752" cy="154386"/>
            <a:chOff x="8186928" y="4443593"/>
            <a:chExt cx="301752" cy="154386"/>
          </a:xfrm>
        </p:grpSpPr>
        <p:sp>
          <p:nvSpPr>
            <p:cNvPr id="81" name="Rectangle 80"/>
            <p:cNvSpPr/>
            <p:nvPr/>
          </p:nvSpPr>
          <p:spPr>
            <a:xfrm>
              <a:off x="8412480" y="4521779"/>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6" name="Straight Connector 115"/>
            <p:cNvCxnSpPr>
              <a:stCxn id="80" idx="3"/>
              <a:endCxn id="81" idx="1"/>
            </p:cNvCxnSpPr>
            <p:nvPr/>
          </p:nvCxnSpPr>
          <p:spPr>
            <a:xfrm>
              <a:off x="8186928" y="4443593"/>
              <a:ext cx="225552" cy="116286"/>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sp>
        <p:nvSpPr>
          <p:cNvPr id="254" name="Diamond 253"/>
          <p:cNvSpPr/>
          <p:nvPr/>
        </p:nvSpPr>
        <p:spPr>
          <a:xfrm>
            <a:off x="5404104" y="4279392"/>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a:off x="5480304" y="4211781"/>
            <a:ext cx="310896" cy="105711"/>
            <a:chOff x="5480304" y="4211781"/>
            <a:chExt cx="310896" cy="105711"/>
          </a:xfrm>
        </p:grpSpPr>
        <p:sp>
          <p:nvSpPr>
            <p:cNvPr id="122" name="Diamond 121"/>
            <p:cNvSpPr/>
            <p:nvPr/>
          </p:nvSpPr>
          <p:spPr>
            <a:xfrm>
              <a:off x="5715000" y="4211781"/>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 name="Straight Connector 255"/>
            <p:cNvCxnSpPr>
              <a:stCxn id="254" idx="3"/>
              <a:endCxn id="122" idx="1"/>
            </p:cNvCxnSpPr>
            <p:nvPr/>
          </p:nvCxnSpPr>
          <p:spPr>
            <a:xfrm flipV="1">
              <a:off x="5480304" y="4249881"/>
              <a:ext cx="234696" cy="6761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2" name="Group 261"/>
          <p:cNvGrpSpPr/>
          <p:nvPr/>
        </p:nvGrpSpPr>
        <p:grpSpPr>
          <a:xfrm>
            <a:off x="5791200" y="4179213"/>
            <a:ext cx="299593" cy="76200"/>
            <a:chOff x="5791200" y="4179213"/>
            <a:chExt cx="299593" cy="76200"/>
          </a:xfrm>
        </p:grpSpPr>
        <p:sp>
          <p:nvSpPr>
            <p:cNvPr id="124" name="Diamond 123"/>
            <p:cNvSpPr/>
            <p:nvPr/>
          </p:nvSpPr>
          <p:spPr>
            <a:xfrm>
              <a:off x="6014593" y="4179213"/>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Connector 133"/>
            <p:cNvCxnSpPr>
              <a:stCxn id="122" idx="3"/>
              <a:endCxn id="124" idx="1"/>
            </p:cNvCxnSpPr>
            <p:nvPr/>
          </p:nvCxnSpPr>
          <p:spPr>
            <a:xfrm flipV="1">
              <a:off x="5791200" y="4217313"/>
              <a:ext cx="223393" cy="3256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5" name="Group 264"/>
          <p:cNvGrpSpPr/>
          <p:nvPr/>
        </p:nvGrpSpPr>
        <p:grpSpPr>
          <a:xfrm>
            <a:off x="6090793" y="4170542"/>
            <a:ext cx="304546" cy="76200"/>
            <a:chOff x="6090793" y="4170542"/>
            <a:chExt cx="304546" cy="76200"/>
          </a:xfrm>
        </p:grpSpPr>
        <p:sp>
          <p:nvSpPr>
            <p:cNvPr id="125" name="Diamond 124"/>
            <p:cNvSpPr/>
            <p:nvPr/>
          </p:nvSpPr>
          <p:spPr>
            <a:xfrm>
              <a:off x="6319139" y="4170542"/>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137"/>
            <p:cNvCxnSpPr>
              <a:stCxn id="124" idx="3"/>
              <a:endCxn id="125" idx="1"/>
            </p:cNvCxnSpPr>
            <p:nvPr/>
          </p:nvCxnSpPr>
          <p:spPr>
            <a:xfrm flipV="1">
              <a:off x="6090793" y="4208642"/>
              <a:ext cx="228346" cy="867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8" name="Group 267"/>
          <p:cNvGrpSpPr/>
          <p:nvPr/>
        </p:nvGrpSpPr>
        <p:grpSpPr>
          <a:xfrm>
            <a:off x="6395339" y="4059936"/>
            <a:ext cx="292227" cy="148706"/>
            <a:chOff x="6395339" y="4059936"/>
            <a:chExt cx="292227" cy="148706"/>
          </a:xfrm>
        </p:grpSpPr>
        <p:sp>
          <p:nvSpPr>
            <p:cNvPr id="126" name="Diamond 125"/>
            <p:cNvSpPr/>
            <p:nvPr/>
          </p:nvSpPr>
          <p:spPr>
            <a:xfrm>
              <a:off x="6611366" y="4059936"/>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a:stCxn id="125" idx="3"/>
              <a:endCxn id="126" idx="1"/>
            </p:cNvCxnSpPr>
            <p:nvPr/>
          </p:nvCxnSpPr>
          <p:spPr>
            <a:xfrm flipV="1">
              <a:off x="6395339" y="4098036"/>
              <a:ext cx="216027" cy="11060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1" name="Group 270"/>
          <p:cNvGrpSpPr/>
          <p:nvPr/>
        </p:nvGrpSpPr>
        <p:grpSpPr>
          <a:xfrm>
            <a:off x="6687566" y="4020177"/>
            <a:ext cx="292608" cy="77859"/>
            <a:chOff x="6687566" y="4020177"/>
            <a:chExt cx="292608" cy="77859"/>
          </a:xfrm>
        </p:grpSpPr>
        <p:sp>
          <p:nvSpPr>
            <p:cNvPr id="127" name="Diamond 126"/>
            <p:cNvSpPr/>
            <p:nvPr/>
          </p:nvSpPr>
          <p:spPr>
            <a:xfrm>
              <a:off x="6903974" y="4020177"/>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6" name="Straight Connector 145"/>
            <p:cNvCxnSpPr>
              <a:stCxn id="126" idx="3"/>
              <a:endCxn id="127" idx="1"/>
            </p:cNvCxnSpPr>
            <p:nvPr/>
          </p:nvCxnSpPr>
          <p:spPr>
            <a:xfrm flipV="1">
              <a:off x="6687566" y="4058277"/>
              <a:ext cx="216408" cy="3975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p:nvGrpSpPr>
        <p:grpSpPr>
          <a:xfrm>
            <a:off x="6942074" y="3066508"/>
            <a:ext cx="348742" cy="953669"/>
            <a:chOff x="6942074" y="3066508"/>
            <a:chExt cx="348742" cy="953669"/>
          </a:xfrm>
        </p:grpSpPr>
        <p:sp>
          <p:nvSpPr>
            <p:cNvPr id="128" name="Diamond 127"/>
            <p:cNvSpPr/>
            <p:nvPr/>
          </p:nvSpPr>
          <p:spPr>
            <a:xfrm>
              <a:off x="7214616" y="3066508"/>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0" name="Straight Connector 149"/>
            <p:cNvCxnSpPr>
              <a:stCxn id="127" idx="0"/>
              <a:endCxn id="128" idx="2"/>
            </p:cNvCxnSpPr>
            <p:nvPr/>
          </p:nvCxnSpPr>
          <p:spPr>
            <a:xfrm flipV="1">
              <a:off x="6942074" y="3142708"/>
              <a:ext cx="310642" cy="87746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p:nvGrpSpPr>
        <p:grpSpPr>
          <a:xfrm>
            <a:off x="7252716" y="2844418"/>
            <a:ext cx="340868" cy="298290"/>
            <a:chOff x="7252716" y="2844418"/>
            <a:chExt cx="340868" cy="298290"/>
          </a:xfrm>
        </p:grpSpPr>
        <p:sp>
          <p:nvSpPr>
            <p:cNvPr id="130" name="Diamond 129"/>
            <p:cNvSpPr/>
            <p:nvPr/>
          </p:nvSpPr>
          <p:spPr>
            <a:xfrm>
              <a:off x="7517384" y="2844418"/>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4" name="Straight Connector 153"/>
            <p:cNvCxnSpPr>
              <a:stCxn id="128" idx="2"/>
              <a:endCxn id="130" idx="3"/>
            </p:cNvCxnSpPr>
            <p:nvPr/>
          </p:nvCxnSpPr>
          <p:spPr>
            <a:xfrm flipV="1">
              <a:off x="7252716" y="2882518"/>
              <a:ext cx="340868" cy="26019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p:nvGrpSpPr>
        <p:grpSpPr>
          <a:xfrm>
            <a:off x="7593584" y="2813440"/>
            <a:ext cx="300736" cy="76200"/>
            <a:chOff x="7593584" y="2813440"/>
            <a:chExt cx="300736" cy="76200"/>
          </a:xfrm>
        </p:grpSpPr>
        <p:sp>
          <p:nvSpPr>
            <p:cNvPr id="131" name="Diamond 130"/>
            <p:cNvSpPr/>
            <p:nvPr/>
          </p:nvSpPr>
          <p:spPr>
            <a:xfrm>
              <a:off x="7818120" y="281344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8" name="Straight Connector 157"/>
            <p:cNvCxnSpPr>
              <a:stCxn id="130" idx="3"/>
              <a:endCxn id="131" idx="1"/>
            </p:cNvCxnSpPr>
            <p:nvPr/>
          </p:nvCxnSpPr>
          <p:spPr>
            <a:xfrm flipV="1">
              <a:off x="7593584" y="2851540"/>
              <a:ext cx="224536" cy="3097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86" name="Group 285"/>
          <p:cNvGrpSpPr/>
          <p:nvPr/>
        </p:nvGrpSpPr>
        <p:grpSpPr>
          <a:xfrm>
            <a:off x="7894320" y="2727148"/>
            <a:ext cx="292608" cy="124392"/>
            <a:chOff x="7894320" y="2727148"/>
            <a:chExt cx="292608" cy="124392"/>
          </a:xfrm>
        </p:grpSpPr>
        <p:sp>
          <p:nvSpPr>
            <p:cNvPr id="132" name="Diamond 131"/>
            <p:cNvSpPr/>
            <p:nvPr/>
          </p:nvSpPr>
          <p:spPr>
            <a:xfrm>
              <a:off x="8110728" y="2727148"/>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2" name="Straight Connector 161"/>
            <p:cNvCxnSpPr>
              <a:stCxn id="131" idx="3"/>
              <a:endCxn id="132" idx="3"/>
            </p:cNvCxnSpPr>
            <p:nvPr/>
          </p:nvCxnSpPr>
          <p:spPr>
            <a:xfrm flipV="1">
              <a:off x="7894320" y="2765248"/>
              <a:ext cx="292608" cy="8629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8186928" y="2600590"/>
            <a:ext cx="302768" cy="164658"/>
            <a:chOff x="8186928" y="2600590"/>
            <a:chExt cx="302768" cy="164658"/>
          </a:xfrm>
        </p:grpSpPr>
        <p:sp>
          <p:nvSpPr>
            <p:cNvPr id="133" name="Diamond 132"/>
            <p:cNvSpPr/>
            <p:nvPr/>
          </p:nvSpPr>
          <p:spPr>
            <a:xfrm>
              <a:off x="8413496" y="260059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6" name="Straight Connector 165"/>
            <p:cNvCxnSpPr>
              <a:stCxn id="132" idx="3"/>
              <a:endCxn id="133" idx="3"/>
            </p:cNvCxnSpPr>
            <p:nvPr/>
          </p:nvCxnSpPr>
          <p:spPr>
            <a:xfrm flipV="1">
              <a:off x="8186928" y="2638690"/>
              <a:ext cx="302768" cy="12655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Isosceles Triangle 32"/>
          <p:cNvSpPr/>
          <p:nvPr/>
        </p:nvSpPr>
        <p:spPr>
          <a:xfrm>
            <a:off x="5404104" y="4087368"/>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9" name="Group 288"/>
          <p:cNvGrpSpPr/>
          <p:nvPr/>
        </p:nvGrpSpPr>
        <p:grpSpPr>
          <a:xfrm>
            <a:off x="5465826" y="4093134"/>
            <a:ext cx="325374" cy="101057"/>
            <a:chOff x="5465826" y="4093134"/>
            <a:chExt cx="325374" cy="101057"/>
          </a:xfrm>
        </p:grpSpPr>
        <p:sp>
          <p:nvSpPr>
            <p:cNvPr id="173" name="Isosceles Triangle 172"/>
            <p:cNvSpPr/>
            <p:nvPr/>
          </p:nvSpPr>
          <p:spPr>
            <a:xfrm>
              <a:off x="5708904" y="4093134"/>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3" idx="5"/>
              <a:endCxn id="173" idx="1"/>
            </p:cNvCxnSpPr>
            <p:nvPr/>
          </p:nvCxnSpPr>
          <p:spPr>
            <a:xfrm>
              <a:off x="5465826" y="4137897"/>
              <a:ext cx="263652" cy="576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1" name="Group 290"/>
          <p:cNvGrpSpPr/>
          <p:nvPr/>
        </p:nvGrpSpPr>
        <p:grpSpPr>
          <a:xfrm>
            <a:off x="5770626" y="4093134"/>
            <a:ext cx="315182" cy="101057"/>
            <a:chOff x="5770626" y="4093134"/>
            <a:chExt cx="315182" cy="101057"/>
          </a:xfrm>
        </p:grpSpPr>
        <p:sp>
          <p:nvSpPr>
            <p:cNvPr id="174" name="Isosceles Triangle 173"/>
            <p:cNvSpPr/>
            <p:nvPr/>
          </p:nvSpPr>
          <p:spPr>
            <a:xfrm>
              <a:off x="6003512" y="4093134"/>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Straight Connector 184"/>
            <p:cNvCxnSpPr>
              <a:stCxn id="173" idx="5"/>
              <a:endCxn id="174" idx="1"/>
            </p:cNvCxnSpPr>
            <p:nvPr/>
          </p:nvCxnSpPr>
          <p:spPr>
            <a:xfrm>
              <a:off x="5770626" y="4143663"/>
              <a:ext cx="25346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6065234" y="4093134"/>
            <a:ext cx="322707" cy="101057"/>
            <a:chOff x="6065234" y="4093134"/>
            <a:chExt cx="322707" cy="101057"/>
          </a:xfrm>
        </p:grpSpPr>
        <p:sp>
          <p:nvSpPr>
            <p:cNvPr id="175" name="Isosceles Triangle 174"/>
            <p:cNvSpPr/>
            <p:nvPr/>
          </p:nvSpPr>
          <p:spPr>
            <a:xfrm>
              <a:off x="6305645" y="4093134"/>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a:stCxn id="174" idx="5"/>
              <a:endCxn id="175" idx="1"/>
            </p:cNvCxnSpPr>
            <p:nvPr/>
          </p:nvCxnSpPr>
          <p:spPr>
            <a:xfrm>
              <a:off x="6065234" y="4143663"/>
              <a:ext cx="260985"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6367367" y="4093133"/>
            <a:ext cx="327247" cy="101057"/>
            <a:chOff x="6367367" y="4093133"/>
            <a:chExt cx="327247" cy="101057"/>
          </a:xfrm>
        </p:grpSpPr>
        <p:sp>
          <p:nvSpPr>
            <p:cNvPr id="176" name="Isosceles Triangle 175"/>
            <p:cNvSpPr/>
            <p:nvPr/>
          </p:nvSpPr>
          <p:spPr>
            <a:xfrm>
              <a:off x="6612318" y="4093133"/>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1" name="Straight Connector 190"/>
            <p:cNvCxnSpPr>
              <a:stCxn id="175" idx="5"/>
              <a:endCxn id="176" idx="1"/>
            </p:cNvCxnSpPr>
            <p:nvPr/>
          </p:nvCxnSpPr>
          <p:spPr>
            <a:xfrm flipV="1">
              <a:off x="6367367" y="4143662"/>
              <a:ext cx="265525" cy="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4" name="Group 293"/>
          <p:cNvGrpSpPr/>
          <p:nvPr/>
        </p:nvGrpSpPr>
        <p:grpSpPr>
          <a:xfrm>
            <a:off x="6674040" y="4096512"/>
            <a:ext cx="312230" cy="101057"/>
            <a:chOff x="6674040" y="4096512"/>
            <a:chExt cx="312230" cy="101057"/>
          </a:xfrm>
        </p:grpSpPr>
        <p:sp>
          <p:nvSpPr>
            <p:cNvPr id="177" name="Isosceles Triangle 176"/>
            <p:cNvSpPr/>
            <p:nvPr/>
          </p:nvSpPr>
          <p:spPr>
            <a:xfrm>
              <a:off x="6903974" y="4096512"/>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4" name="Straight Connector 193"/>
            <p:cNvCxnSpPr>
              <a:stCxn id="176" idx="5"/>
              <a:endCxn id="177" idx="1"/>
            </p:cNvCxnSpPr>
            <p:nvPr/>
          </p:nvCxnSpPr>
          <p:spPr>
            <a:xfrm>
              <a:off x="6674040" y="4143662"/>
              <a:ext cx="250508" cy="3379"/>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5" name="Group 294"/>
          <p:cNvGrpSpPr/>
          <p:nvPr/>
        </p:nvGrpSpPr>
        <p:grpSpPr>
          <a:xfrm>
            <a:off x="6965696" y="4093132"/>
            <a:ext cx="331216" cy="101057"/>
            <a:chOff x="6965696" y="4093132"/>
            <a:chExt cx="331216" cy="101057"/>
          </a:xfrm>
        </p:grpSpPr>
        <p:sp>
          <p:nvSpPr>
            <p:cNvPr id="178" name="Isosceles Triangle 177"/>
            <p:cNvSpPr/>
            <p:nvPr/>
          </p:nvSpPr>
          <p:spPr>
            <a:xfrm>
              <a:off x="7214616" y="4093132"/>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7" name="Straight Connector 196"/>
            <p:cNvCxnSpPr>
              <a:stCxn id="177" idx="5"/>
              <a:endCxn id="178" idx="1"/>
            </p:cNvCxnSpPr>
            <p:nvPr/>
          </p:nvCxnSpPr>
          <p:spPr>
            <a:xfrm flipV="1">
              <a:off x="6965696" y="4143661"/>
              <a:ext cx="269494" cy="338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6" name="Group 295"/>
          <p:cNvGrpSpPr/>
          <p:nvPr/>
        </p:nvGrpSpPr>
        <p:grpSpPr>
          <a:xfrm>
            <a:off x="7276338" y="4092416"/>
            <a:ext cx="320294" cy="101057"/>
            <a:chOff x="7276338" y="4092416"/>
            <a:chExt cx="320294" cy="101057"/>
          </a:xfrm>
        </p:grpSpPr>
        <p:sp>
          <p:nvSpPr>
            <p:cNvPr id="179" name="Isosceles Triangle 178"/>
            <p:cNvSpPr/>
            <p:nvPr/>
          </p:nvSpPr>
          <p:spPr>
            <a:xfrm>
              <a:off x="7514336" y="4092416"/>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0" name="Straight Connector 199"/>
            <p:cNvCxnSpPr>
              <a:stCxn id="178" idx="5"/>
              <a:endCxn id="179" idx="1"/>
            </p:cNvCxnSpPr>
            <p:nvPr/>
          </p:nvCxnSpPr>
          <p:spPr>
            <a:xfrm flipV="1">
              <a:off x="7276338" y="4142945"/>
              <a:ext cx="258572" cy="71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7576058" y="4102680"/>
            <a:ext cx="324358" cy="101057"/>
            <a:chOff x="7576058" y="4102680"/>
            <a:chExt cx="324358" cy="101057"/>
          </a:xfrm>
        </p:grpSpPr>
        <p:sp>
          <p:nvSpPr>
            <p:cNvPr id="180" name="Isosceles Triangle 179"/>
            <p:cNvSpPr/>
            <p:nvPr/>
          </p:nvSpPr>
          <p:spPr>
            <a:xfrm>
              <a:off x="7818120" y="4102680"/>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3" name="Straight Connector 202"/>
            <p:cNvCxnSpPr>
              <a:stCxn id="179" idx="5"/>
              <a:endCxn id="180" idx="1"/>
            </p:cNvCxnSpPr>
            <p:nvPr/>
          </p:nvCxnSpPr>
          <p:spPr>
            <a:xfrm>
              <a:off x="7576058" y="4142945"/>
              <a:ext cx="262636" cy="10264"/>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8" name="Group 297"/>
          <p:cNvGrpSpPr/>
          <p:nvPr/>
        </p:nvGrpSpPr>
        <p:grpSpPr>
          <a:xfrm>
            <a:off x="7879842" y="4102679"/>
            <a:ext cx="313182" cy="101057"/>
            <a:chOff x="7879842" y="4102679"/>
            <a:chExt cx="313182" cy="101057"/>
          </a:xfrm>
        </p:grpSpPr>
        <p:sp>
          <p:nvSpPr>
            <p:cNvPr id="181" name="Isosceles Triangle 180"/>
            <p:cNvSpPr/>
            <p:nvPr/>
          </p:nvSpPr>
          <p:spPr>
            <a:xfrm>
              <a:off x="8110728" y="4102679"/>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p:cNvCxnSpPr>
              <a:stCxn id="180" idx="5"/>
              <a:endCxn id="181" idx="1"/>
            </p:cNvCxnSpPr>
            <p:nvPr/>
          </p:nvCxnSpPr>
          <p:spPr>
            <a:xfrm flipV="1">
              <a:off x="7879842" y="4153208"/>
              <a:ext cx="251460" cy="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9" name="Group 298"/>
          <p:cNvGrpSpPr/>
          <p:nvPr/>
        </p:nvGrpSpPr>
        <p:grpSpPr>
          <a:xfrm>
            <a:off x="8172450" y="4098036"/>
            <a:ext cx="324802" cy="101057"/>
            <a:chOff x="8172450" y="4098036"/>
            <a:chExt cx="324802" cy="101057"/>
          </a:xfrm>
        </p:grpSpPr>
        <p:sp>
          <p:nvSpPr>
            <p:cNvPr id="182" name="Isosceles Triangle 181"/>
            <p:cNvSpPr/>
            <p:nvPr/>
          </p:nvSpPr>
          <p:spPr>
            <a:xfrm>
              <a:off x="8414956" y="4098036"/>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9" name="Straight Connector 208"/>
            <p:cNvCxnSpPr>
              <a:stCxn id="181" idx="5"/>
              <a:endCxn id="182" idx="1"/>
            </p:cNvCxnSpPr>
            <p:nvPr/>
          </p:nvCxnSpPr>
          <p:spPr>
            <a:xfrm flipV="1">
              <a:off x="8172450" y="4148565"/>
              <a:ext cx="263080" cy="464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2" name="Rectangle 221"/>
          <p:cNvSpPr/>
          <p:nvPr/>
        </p:nvSpPr>
        <p:spPr>
          <a:xfrm>
            <a:off x="6100572" y="224942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7900416" y="2222795"/>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033185" y="224942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1" name="Straight Connector 300"/>
          <p:cNvCxnSpPr>
            <a:stCxn id="8" idx="5"/>
            <a:endCxn id="10" idx="1"/>
          </p:cNvCxnSpPr>
          <p:nvPr/>
        </p:nvCxnSpPr>
        <p:spPr>
          <a:xfrm>
            <a:off x="2761810" y="3932981"/>
            <a:ext cx="543977" cy="49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p:cNvCxnSpPr>
            <a:stCxn id="8" idx="5"/>
            <a:endCxn id="10" idx="1"/>
          </p:cNvCxnSpPr>
          <p:nvPr/>
        </p:nvCxnSpPr>
        <p:spPr>
          <a:xfrm>
            <a:off x="2761810" y="3932981"/>
            <a:ext cx="543977" cy="49246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stCxn id="10" idx="5"/>
            <a:endCxn id="5" idx="1"/>
          </p:cNvCxnSpPr>
          <p:nvPr/>
        </p:nvCxnSpPr>
        <p:spPr>
          <a:xfrm>
            <a:off x="3402121" y="4521778"/>
            <a:ext cx="652966" cy="391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10" idx="5"/>
            <a:endCxn id="5" idx="1"/>
          </p:cNvCxnSpPr>
          <p:nvPr/>
        </p:nvCxnSpPr>
        <p:spPr>
          <a:xfrm>
            <a:off x="3402121" y="4521778"/>
            <a:ext cx="652966" cy="3911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p:cNvCxnSpPr>
            <a:stCxn id="18" idx="6"/>
          </p:cNvCxnSpPr>
          <p:nvPr/>
        </p:nvCxnSpPr>
        <p:spPr>
          <a:xfrm>
            <a:off x="1309020" y="3440741"/>
            <a:ext cx="231821" cy="8985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18" idx="6"/>
          </p:cNvCxnSpPr>
          <p:nvPr/>
        </p:nvCxnSpPr>
        <p:spPr>
          <a:xfrm>
            <a:off x="1309020" y="3440741"/>
            <a:ext cx="231821" cy="8985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p:cNvCxnSpPr>
            <a:stCxn id="17" idx="6"/>
            <a:endCxn id="18" idx="2"/>
          </p:cNvCxnSpPr>
          <p:nvPr/>
        </p:nvCxnSpPr>
        <p:spPr>
          <a:xfrm>
            <a:off x="356754" y="3326245"/>
            <a:ext cx="818806" cy="871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17" idx="6"/>
            <a:endCxn id="18" idx="2"/>
          </p:cNvCxnSpPr>
          <p:nvPr/>
        </p:nvCxnSpPr>
        <p:spPr>
          <a:xfrm>
            <a:off x="356754" y="3326245"/>
            <a:ext cx="818806" cy="8713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14" idx="6"/>
            <a:endCxn id="8" idx="2"/>
          </p:cNvCxnSpPr>
          <p:nvPr/>
        </p:nvCxnSpPr>
        <p:spPr>
          <a:xfrm>
            <a:off x="2261657" y="3759731"/>
            <a:ext cx="383868" cy="1250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stCxn id="14" idx="6"/>
            <a:endCxn id="8" idx="2"/>
          </p:cNvCxnSpPr>
          <p:nvPr/>
        </p:nvCxnSpPr>
        <p:spPr>
          <a:xfrm>
            <a:off x="2261657" y="3759731"/>
            <a:ext cx="383868" cy="12508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stCxn id="8" idx="1"/>
            <a:endCxn id="23" idx="5"/>
          </p:cNvCxnSpPr>
          <p:nvPr/>
        </p:nvCxnSpPr>
        <p:spPr>
          <a:xfrm flipH="1" flipV="1">
            <a:off x="2509773" y="3691027"/>
            <a:ext cx="155703" cy="145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a:stCxn id="8" idx="1"/>
            <a:endCxn id="23" idx="5"/>
          </p:cNvCxnSpPr>
          <p:nvPr/>
        </p:nvCxnSpPr>
        <p:spPr>
          <a:xfrm flipH="1" flipV="1">
            <a:off x="2509773" y="3691027"/>
            <a:ext cx="155703" cy="1456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a:stCxn id="23" idx="1"/>
            <a:endCxn id="19" idx="5"/>
          </p:cNvCxnSpPr>
          <p:nvPr/>
        </p:nvCxnSpPr>
        <p:spPr>
          <a:xfrm flipH="1" flipV="1">
            <a:off x="1912572" y="3023802"/>
            <a:ext cx="500867" cy="570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23" idx="1"/>
            <a:endCxn id="19" idx="5"/>
          </p:cNvCxnSpPr>
          <p:nvPr/>
        </p:nvCxnSpPr>
        <p:spPr>
          <a:xfrm flipH="1" flipV="1">
            <a:off x="1912572" y="3023802"/>
            <a:ext cx="500867" cy="5708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stCxn id="22" idx="5"/>
            <a:endCxn id="19" idx="1"/>
          </p:cNvCxnSpPr>
          <p:nvPr/>
        </p:nvCxnSpPr>
        <p:spPr>
          <a:xfrm>
            <a:off x="1614197" y="2501202"/>
            <a:ext cx="216635" cy="413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p:cNvCxnSpPr>
            <a:stCxn id="22" idx="5"/>
            <a:endCxn id="19" idx="1"/>
          </p:cNvCxnSpPr>
          <p:nvPr/>
        </p:nvCxnSpPr>
        <p:spPr>
          <a:xfrm>
            <a:off x="1614197" y="2501202"/>
            <a:ext cx="216635" cy="4136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p:cNvCxnSpPr/>
          <p:nvPr/>
        </p:nvCxnSpPr>
        <p:spPr>
          <a:xfrm flipV="1">
            <a:off x="1555429" y="2300372"/>
            <a:ext cx="31316" cy="7574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p:cNvCxnSpPr/>
          <p:nvPr/>
        </p:nvCxnSpPr>
        <p:spPr>
          <a:xfrm flipV="1">
            <a:off x="1555429" y="2301907"/>
            <a:ext cx="31316" cy="7574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4" name="Line Callout 3 (Accent Bar) 3"/>
          <p:cNvSpPr/>
          <p:nvPr/>
        </p:nvSpPr>
        <p:spPr>
          <a:xfrm>
            <a:off x="5897356" y="5532120"/>
            <a:ext cx="2340102" cy="965162"/>
          </a:xfrm>
          <a:prstGeom prst="accentCallout3">
            <a:avLst>
              <a:gd name="adj1" fmla="val 43556"/>
              <a:gd name="adj2" fmla="val -8862"/>
              <a:gd name="adj3" fmla="val 43557"/>
              <a:gd name="adj4" fmla="val -23575"/>
              <a:gd name="adj5" fmla="val -7982"/>
              <a:gd name="adj6" fmla="val -23820"/>
              <a:gd name="adj7" fmla="val -246173"/>
              <a:gd name="adj8" fmla="val 57851"/>
            </a:avLst>
          </a:prstGeom>
          <a:solidFill>
            <a:srgbClr val="00B050">
              <a:alpha val="79000"/>
            </a:srgbClr>
          </a:solidFill>
          <a:ln w="38100">
            <a:solidFill>
              <a:srgbClr val="00B05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At this point the entire path out of Hampton Roads is protected from attack</a:t>
            </a:r>
            <a:endParaRPr lang="en-US" sz="14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301"/>
                                        </p:tgtEl>
                                        <p:attrNameLst>
                                          <p:attrName>style.visibility</p:attrName>
                                        </p:attrNameLst>
                                      </p:cBhvr>
                                      <p:to>
                                        <p:strVal val="visible"/>
                                      </p:to>
                                    </p:set>
                                  </p:childTnLst>
                                </p:cTn>
                              </p:par>
                            </p:childTnLst>
                          </p:cTn>
                        </p:par>
                        <p:par>
                          <p:cTn id="22" fill="hold">
                            <p:stCondLst>
                              <p:cond delay="1500"/>
                            </p:stCondLst>
                            <p:childTnLst>
                              <p:par>
                                <p:cTn id="23" presetID="1" presetClass="exit" presetSubtype="0" fill="hold" nodeType="afterEffect">
                                  <p:stCondLst>
                                    <p:cond delay="1500"/>
                                  </p:stCondLst>
                                  <p:childTnLst>
                                    <p:set>
                                      <p:cBhvr>
                                        <p:cTn id="24" dur="1" fill="hold">
                                          <p:stCondLst>
                                            <p:cond delay="0"/>
                                          </p:stCondLst>
                                        </p:cTn>
                                        <p:tgtEl>
                                          <p:spTgt spid="301"/>
                                        </p:tgtEl>
                                        <p:attrNameLst>
                                          <p:attrName>style.visibility</p:attrName>
                                        </p:attrNameLst>
                                      </p:cBhvr>
                                      <p:to>
                                        <p:strVal val="hidden"/>
                                      </p:to>
                                    </p:set>
                                  </p:childTnLst>
                                </p:cTn>
                              </p:par>
                              <p:par>
                                <p:cTn id="25" presetID="1" presetClass="entr" presetSubtype="0" fill="hold" nodeType="withEffect">
                                  <p:stCondLst>
                                    <p:cond delay="1500"/>
                                  </p:stCondLst>
                                  <p:childTnLst>
                                    <p:set>
                                      <p:cBhvr>
                                        <p:cTn id="26" dur="1" fill="hold">
                                          <p:stCondLst>
                                            <p:cond delay="0"/>
                                          </p:stCondLst>
                                        </p:cTn>
                                        <p:tgtEl>
                                          <p:spTgt spid="304"/>
                                        </p:tgtEl>
                                        <p:attrNameLst>
                                          <p:attrName>style.visibility</p:attrName>
                                        </p:attrNameLst>
                                      </p:cBhvr>
                                      <p:to>
                                        <p:strVal val="visible"/>
                                      </p:to>
                                    </p:set>
                                  </p:childTnLst>
                                </p:cTn>
                              </p:par>
                              <p:par>
                                <p:cTn id="27" presetID="1" presetClass="entr" presetSubtype="0" fill="hold" nodeType="withEffect">
                                  <p:stCondLst>
                                    <p:cond delay="1500"/>
                                  </p:stCondLst>
                                  <p:childTnLst>
                                    <p:set>
                                      <p:cBhvr>
                                        <p:cTn id="28" dur="1" fill="hold">
                                          <p:stCondLst>
                                            <p:cond delay="0"/>
                                          </p:stCondLst>
                                        </p:cTn>
                                        <p:tgtEl>
                                          <p:spTgt spid="262"/>
                                        </p:tgtEl>
                                        <p:attrNameLst>
                                          <p:attrName>style.visibility</p:attrName>
                                        </p:attrNameLst>
                                      </p:cBhvr>
                                      <p:to>
                                        <p:strVal val="visible"/>
                                      </p:to>
                                    </p:set>
                                  </p:childTnLst>
                                </p:cTn>
                              </p:par>
                              <p:par>
                                <p:cTn id="29" presetID="1" presetClass="entr" presetSubtype="0" fill="hold" nodeType="withEffect">
                                  <p:stCondLst>
                                    <p:cond delay="1500"/>
                                  </p:stCondLst>
                                  <p:childTnLst>
                                    <p:set>
                                      <p:cBhvr>
                                        <p:cTn id="30" dur="1" fill="hold">
                                          <p:stCondLst>
                                            <p:cond delay="0"/>
                                          </p:stCondLst>
                                        </p:cTn>
                                        <p:tgtEl>
                                          <p:spTgt spid="291"/>
                                        </p:tgtEl>
                                        <p:attrNameLst>
                                          <p:attrName>style.visibility</p:attrName>
                                        </p:attrNameLst>
                                      </p:cBhvr>
                                      <p:to>
                                        <p:strVal val="visible"/>
                                      </p:to>
                                    </p:set>
                                  </p:childTnLst>
                                </p:cTn>
                              </p:par>
                              <p:par>
                                <p:cTn id="31" presetID="1" presetClass="entr" presetSubtype="0" fill="hold" nodeType="withEffect">
                                  <p:stCondLst>
                                    <p:cond delay="1500"/>
                                  </p:stCondLst>
                                  <p:childTnLst>
                                    <p:set>
                                      <p:cBhvr>
                                        <p:cTn id="32" dur="1" fill="hold">
                                          <p:stCondLst>
                                            <p:cond delay="0"/>
                                          </p:stCondLst>
                                        </p:cTn>
                                        <p:tgtEl>
                                          <p:spTgt spid="229"/>
                                        </p:tgtEl>
                                        <p:attrNameLst>
                                          <p:attrName>style.visibility</p:attrName>
                                        </p:attrNameLst>
                                      </p:cBhvr>
                                      <p:to>
                                        <p:strVal val="visible"/>
                                      </p:to>
                                    </p:set>
                                  </p:childTnLst>
                                </p:cTn>
                              </p:par>
                            </p:childTnLst>
                          </p:cTn>
                        </p:par>
                        <p:par>
                          <p:cTn id="33" fill="hold">
                            <p:stCondLst>
                              <p:cond delay="3000"/>
                            </p:stCondLst>
                            <p:childTnLst>
                              <p:par>
                                <p:cTn id="34" presetID="1" presetClass="entr" presetSubtype="0" fill="hold" nodeType="afterEffect">
                                  <p:stCondLst>
                                    <p:cond delay="1500"/>
                                  </p:stCondLst>
                                  <p:childTnLst>
                                    <p:set>
                                      <p:cBhvr>
                                        <p:cTn id="35" dur="1" fill="hold">
                                          <p:stCondLst>
                                            <p:cond delay="0"/>
                                          </p:stCondLst>
                                        </p:cTn>
                                        <p:tgtEl>
                                          <p:spTgt spid="307"/>
                                        </p:tgtEl>
                                        <p:attrNameLst>
                                          <p:attrName>style.visibility</p:attrName>
                                        </p:attrNameLst>
                                      </p:cBhvr>
                                      <p:to>
                                        <p:strVal val="visible"/>
                                      </p:to>
                                    </p:set>
                                  </p:childTnLst>
                                </p:cTn>
                              </p:par>
                            </p:childTnLst>
                          </p:cTn>
                        </p:par>
                        <p:par>
                          <p:cTn id="36" fill="hold">
                            <p:stCondLst>
                              <p:cond delay="4500"/>
                            </p:stCondLst>
                            <p:childTnLst>
                              <p:par>
                                <p:cTn id="37" presetID="1" presetClass="exit" presetSubtype="0" fill="hold" nodeType="afterEffect">
                                  <p:stCondLst>
                                    <p:cond delay="1500"/>
                                  </p:stCondLst>
                                  <p:childTnLst>
                                    <p:set>
                                      <p:cBhvr>
                                        <p:cTn id="38" dur="1" fill="hold">
                                          <p:stCondLst>
                                            <p:cond delay="0"/>
                                          </p:stCondLst>
                                        </p:cTn>
                                        <p:tgtEl>
                                          <p:spTgt spid="307"/>
                                        </p:tgtEl>
                                        <p:attrNameLst>
                                          <p:attrName>style.visibility</p:attrName>
                                        </p:attrNameLst>
                                      </p:cBhvr>
                                      <p:to>
                                        <p:strVal val="hidden"/>
                                      </p:to>
                                    </p:set>
                                  </p:childTnLst>
                                </p:cTn>
                              </p:par>
                              <p:par>
                                <p:cTn id="39" presetID="1" presetClass="entr" presetSubtype="0" fill="hold" nodeType="withEffect">
                                  <p:stCondLst>
                                    <p:cond delay="1500"/>
                                  </p:stCondLst>
                                  <p:childTnLst>
                                    <p:set>
                                      <p:cBhvr>
                                        <p:cTn id="40" dur="1" fill="hold">
                                          <p:stCondLst>
                                            <p:cond delay="0"/>
                                          </p:stCondLst>
                                        </p:cTn>
                                        <p:tgtEl>
                                          <p:spTgt spid="313"/>
                                        </p:tgtEl>
                                        <p:attrNameLst>
                                          <p:attrName>style.visibility</p:attrName>
                                        </p:attrNameLst>
                                      </p:cBhvr>
                                      <p:to>
                                        <p:strVal val="visible"/>
                                      </p:to>
                                    </p:set>
                                  </p:childTnLst>
                                </p:cTn>
                              </p:par>
                              <p:par>
                                <p:cTn id="41" presetID="1" presetClass="entr" presetSubtype="0" fill="hold" nodeType="withEffect">
                                  <p:stCondLst>
                                    <p:cond delay="1500"/>
                                  </p:stCondLst>
                                  <p:childTnLst>
                                    <p:set>
                                      <p:cBhvr>
                                        <p:cTn id="42" dur="1" fill="hold">
                                          <p:stCondLst>
                                            <p:cond delay="0"/>
                                          </p:stCondLst>
                                        </p:cTn>
                                        <p:tgtEl>
                                          <p:spTgt spid="265"/>
                                        </p:tgtEl>
                                        <p:attrNameLst>
                                          <p:attrName>style.visibility</p:attrName>
                                        </p:attrNameLst>
                                      </p:cBhvr>
                                      <p:to>
                                        <p:strVal val="visible"/>
                                      </p:to>
                                    </p:set>
                                  </p:childTnLst>
                                </p:cTn>
                              </p:par>
                              <p:par>
                                <p:cTn id="43" presetID="1" presetClass="entr" presetSubtype="0" fill="hold" nodeType="withEffect">
                                  <p:stCondLst>
                                    <p:cond delay="1500"/>
                                  </p:stCondLst>
                                  <p:childTnLst>
                                    <p:set>
                                      <p:cBhvr>
                                        <p:cTn id="44" dur="1" fill="hold">
                                          <p:stCondLst>
                                            <p:cond delay="0"/>
                                          </p:stCondLst>
                                        </p:cTn>
                                        <p:tgtEl>
                                          <p:spTgt spid="292"/>
                                        </p:tgtEl>
                                        <p:attrNameLst>
                                          <p:attrName>style.visibility</p:attrName>
                                        </p:attrNameLst>
                                      </p:cBhvr>
                                      <p:to>
                                        <p:strVal val="visible"/>
                                      </p:to>
                                    </p:set>
                                  </p:childTnLst>
                                </p:cTn>
                              </p:par>
                              <p:par>
                                <p:cTn id="45" presetID="1" presetClass="entr" presetSubtype="0" fill="hold" nodeType="withEffect">
                                  <p:stCondLst>
                                    <p:cond delay="1500"/>
                                  </p:stCondLst>
                                  <p:childTnLst>
                                    <p:set>
                                      <p:cBhvr>
                                        <p:cTn id="46" dur="1" fill="hold">
                                          <p:stCondLst>
                                            <p:cond delay="0"/>
                                          </p:stCondLst>
                                        </p:cTn>
                                        <p:tgtEl>
                                          <p:spTgt spid="232"/>
                                        </p:tgtEl>
                                        <p:attrNameLst>
                                          <p:attrName>style.visibility</p:attrName>
                                        </p:attrNameLst>
                                      </p:cBhvr>
                                      <p:to>
                                        <p:strVal val="visible"/>
                                      </p:to>
                                    </p:set>
                                  </p:childTnLst>
                                </p:cTn>
                              </p:par>
                            </p:childTnLst>
                          </p:cTn>
                        </p:par>
                        <p:par>
                          <p:cTn id="47" fill="hold">
                            <p:stCondLst>
                              <p:cond delay="6000"/>
                            </p:stCondLst>
                            <p:childTnLst>
                              <p:par>
                                <p:cTn id="48" presetID="1" presetClass="entr" presetSubtype="0" fill="hold" nodeType="afterEffect">
                                  <p:stCondLst>
                                    <p:cond delay="1500"/>
                                  </p:stCondLst>
                                  <p:childTnLst>
                                    <p:set>
                                      <p:cBhvr>
                                        <p:cTn id="49" dur="1" fill="hold">
                                          <p:stCondLst>
                                            <p:cond delay="0"/>
                                          </p:stCondLst>
                                        </p:cTn>
                                        <p:tgtEl>
                                          <p:spTgt spid="316"/>
                                        </p:tgtEl>
                                        <p:attrNameLst>
                                          <p:attrName>style.visibility</p:attrName>
                                        </p:attrNameLst>
                                      </p:cBhvr>
                                      <p:to>
                                        <p:strVal val="visible"/>
                                      </p:to>
                                    </p:set>
                                  </p:childTnLst>
                                </p:cTn>
                              </p:par>
                            </p:childTnLst>
                          </p:cTn>
                        </p:par>
                        <p:par>
                          <p:cTn id="50" fill="hold">
                            <p:stCondLst>
                              <p:cond delay="7500"/>
                            </p:stCondLst>
                            <p:childTnLst>
                              <p:par>
                                <p:cTn id="51" presetID="1" presetClass="exit" presetSubtype="0" fill="hold" nodeType="afterEffect">
                                  <p:stCondLst>
                                    <p:cond delay="1500"/>
                                  </p:stCondLst>
                                  <p:childTnLst>
                                    <p:set>
                                      <p:cBhvr>
                                        <p:cTn id="52" dur="1" fill="hold">
                                          <p:stCondLst>
                                            <p:cond delay="0"/>
                                          </p:stCondLst>
                                        </p:cTn>
                                        <p:tgtEl>
                                          <p:spTgt spid="316"/>
                                        </p:tgtEl>
                                        <p:attrNameLst>
                                          <p:attrName>style.visibility</p:attrName>
                                        </p:attrNameLst>
                                      </p:cBhvr>
                                      <p:to>
                                        <p:strVal val="hidden"/>
                                      </p:to>
                                    </p:set>
                                  </p:childTnLst>
                                </p:cTn>
                              </p:par>
                              <p:par>
                                <p:cTn id="53" presetID="1" presetClass="entr" presetSubtype="0" fill="hold" nodeType="withEffect">
                                  <p:stCondLst>
                                    <p:cond delay="1500"/>
                                  </p:stCondLst>
                                  <p:childTnLst>
                                    <p:set>
                                      <p:cBhvr>
                                        <p:cTn id="54" dur="1" fill="hold">
                                          <p:stCondLst>
                                            <p:cond delay="0"/>
                                          </p:stCondLst>
                                        </p:cTn>
                                        <p:tgtEl>
                                          <p:spTgt spid="319"/>
                                        </p:tgtEl>
                                        <p:attrNameLst>
                                          <p:attrName>style.visibility</p:attrName>
                                        </p:attrNameLst>
                                      </p:cBhvr>
                                      <p:to>
                                        <p:strVal val="visible"/>
                                      </p:to>
                                    </p:set>
                                  </p:childTnLst>
                                </p:cTn>
                              </p:par>
                              <p:par>
                                <p:cTn id="55" presetID="1" presetClass="entr" presetSubtype="0" fill="hold" nodeType="withEffect">
                                  <p:stCondLst>
                                    <p:cond delay="1500"/>
                                  </p:stCondLst>
                                  <p:childTnLst>
                                    <p:set>
                                      <p:cBhvr>
                                        <p:cTn id="56" dur="1" fill="hold">
                                          <p:stCondLst>
                                            <p:cond delay="0"/>
                                          </p:stCondLst>
                                        </p:cTn>
                                        <p:tgtEl>
                                          <p:spTgt spid="293"/>
                                        </p:tgtEl>
                                        <p:attrNameLst>
                                          <p:attrName>style.visibility</p:attrName>
                                        </p:attrNameLst>
                                      </p:cBhvr>
                                      <p:to>
                                        <p:strVal val="visible"/>
                                      </p:to>
                                    </p:set>
                                  </p:childTnLst>
                                </p:cTn>
                              </p:par>
                              <p:par>
                                <p:cTn id="57" presetID="1" presetClass="entr" presetSubtype="0" fill="hold" nodeType="withEffect">
                                  <p:stCondLst>
                                    <p:cond delay="1500"/>
                                  </p:stCondLst>
                                  <p:childTnLst>
                                    <p:set>
                                      <p:cBhvr>
                                        <p:cTn id="58" dur="1" fill="hold">
                                          <p:stCondLst>
                                            <p:cond delay="0"/>
                                          </p:stCondLst>
                                        </p:cTn>
                                        <p:tgtEl>
                                          <p:spTgt spid="268"/>
                                        </p:tgtEl>
                                        <p:attrNameLst>
                                          <p:attrName>style.visibility</p:attrName>
                                        </p:attrNameLst>
                                      </p:cBhvr>
                                      <p:to>
                                        <p:strVal val="visible"/>
                                      </p:to>
                                    </p:set>
                                  </p:childTnLst>
                                </p:cTn>
                              </p:par>
                              <p:par>
                                <p:cTn id="59" presetID="1" presetClass="entr" presetSubtype="0" fill="hold" nodeType="withEffect">
                                  <p:stCondLst>
                                    <p:cond delay="1500"/>
                                  </p:stCondLst>
                                  <p:childTnLst>
                                    <p:set>
                                      <p:cBhvr>
                                        <p:cTn id="60" dur="1" fill="hold">
                                          <p:stCondLst>
                                            <p:cond delay="0"/>
                                          </p:stCondLst>
                                        </p:cTn>
                                        <p:tgtEl>
                                          <p:spTgt spid="235"/>
                                        </p:tgtEl>
                                        <p:attrNameLst>
                                          <p:attrName>style.visibility</p:attrName>
                                        </p:attrNameLst>
                                      </p:cBhvr>
                                      <p:to>
                                        <p:strVal val="visible"/>
                                      </p:to>
                                    </p:set>
                                  </p:childTnLst>
                                </p:cTn>
                              </p:par>
                            </p:childTnLst>
                          </p:cTn>
                        </p:par>
                        <p:par>
                          <p:cTn id="61" fill="hold">
                            <p:stCondLst>
                              <p:cond delay="9000"/>
                            </p:stCondLst>
                            <p:childTnLst>
                              <p:par>
                                <p:cTn id="62" presetID="1" presetClass="entr" presetSubtype="0" fill="hold" nodeType="afterEffect">
                                  <p:stCondLst>
                                    <p:cond delay="1500"/>
                                  </p:stCondLst>
                                  <p:childTnLst>
                                    <p:set>
                                      <p:cBhvr>
                                        <p:cTn id="63" dur="1" fill="hold">
                                          <p:stCondLst>
                                            <p:cond delay="0"/>
                                          </p:stCondLst>
                                        </p:cTn>
                                        <p:tgtEl>
                                          <p:spTgt spid="320"/>
                                        </p:tgtEl>
                                        <p:attrNameLst>
                                          <p:attrName>style.visibility</p:attrName>
                                        </p:attrNameLst>
                                      </p:cBhvr>
                                      <p:to>
                                        <p:strVal val="visible"/>
                                      </p:to>
                                    </p:set>
                                  </p:childTnLst>
                                </p:cTn>
                              </p:par>
                            </p:childTnLst>
                          </p:cTn>
                        </p:par>
                        <p:par>
                          <p:cTn id="64" fill="hold">
                            <p:stCondLst>
                              <p:cond delay="10500"/>
                            </p:stCondLst>
                            <p:childTnLst>
                              <p:par>
                                <p:cTn id="65" presetID="1" presetClass="exit" presetSubtype="0" fill="hold" nodeType="afterEffect">
                                  <p:stCondLst>
                                    <p:cond delay="1500"/>
                                  </p:stCondLst>
                                  <p:childTnLst>
                                    <p:set>
                                      <p:cBhvr>
                                        <p:cTn id="66" dur="1" fill="hold">
                                          <p:stCondLst>
                                            <p:cond delay="0"/>
                                          </p:stCondLst>
                                        </p:cTn>
                                        <p:tgtEl>
                                          <p:spTgt spid="320"/>
                                        </p:tgtEl>
                                        <p:attrNameLst>
                                          <p:attrName>style.visibility</p:attrName>
                                        </p:attrNameLst>
                                      </p:cBhvr>
                                      <p:to>
                                        <p:strVal val="hidden"/>
                                      </p:to>
                                    </p:set>
                                  </p:childTnLst>
                                </p:cTn>
                              </p:par>
                              <p:par>
                                <p:cTn id="67" presetID="1" presetClass="entr" presetSubtype="0" fill="hold" nodeType="withEffect">
                                  <p:stCondLst>
                                    <p:cond delay="1500"/>
                                  </p:stCondLst>
                                  <p:childTnLst>
                                    <p:set>
                                      <p:cBhvr>
                                        <p:cTn id="68" dur="1" fill="hold">
                                          <p:stCondLst>
                                            <p:cond delay="0"/>
                                          </p:stCondLst>
                                        </p:cTn>
                                        <p:tgtEl>
                                          <p:spTgt spid="321"/>
                                        </p:tgtEl>
                                        <p:attrNameLst>
                                          <p:attrName>style.visibility</p:attrName>
                                        </p:attrNameLst>
                                      </p:cBhvr>
                                      <p:to>
                                        <p:strVal val="visible"/>
                                      </p:to>
                                    </p:set>
                                  </p:childTnLst>
                                </p:cTn>
                              </p:par>
                              <p:par>
                                <p:cTn id="69" presetID="1" presetClass="entr" presetSubtype="0" fill="hold" nodeType="withEffect">
                                  <p:stCondLst>
                                    <p:cond delay="1500"/>
                                  </p:stCondLst>
                                  <p:childTnLst>
                                    <p:set>
                                      <p:cBhvr>
                                        <p:cTn id="70" dur="1" fill="hold">
                                          <p:stCondLst>
                                            <p:cond delay="0"/>
                                          </p:stCondLst>
                                        </p:cTn>
                                        <p:tgtEl>
                                          <p:spTgt spid="294"/>
                                        </p:tgtEl>
                                        <p:attrNameLst>
                                          <p:attrName>style.visibility</p:attrName>
                                        </p:attrNameLst>
                                      </p:cBhvr>
                                      <p:to>
                                        <p:strVal val="visible"/>
                                      </p:to>
                                    </p:set>
                                  </p:childTnLst>
                                </p:cTn>
                              </p:par>
                              <p:par>
                                <p:cTn id="71" presetID="1" presetClass="entr" presetSubtype="0" fill="hold" nodeType="withEffect">
                                  <p:stCondLst>
                                    <p:cond delay="1500"/>
                                  </p:stCondLst>
                                  <p:childTnLst>
                                    <p:set>
                                      <p:cBhvr>
                                        <p:cTn id="72" dur="1" fill="hold">
                                          <p:stCondLst>
                                            <p:cond delay="0"/>
                                          </p:stCondLst>
                                        </p:cTn>
                                        <p:tgtEl>
                                          <p:spTgt spid="271"/>
                                        </p:tgtEl>
                                        <p:attrNameLst>
                                          <p:attrName>style.visibility</p:attrName>
                                        </p:attrNameLst>
                                      </p:cBhvr>
                                      <p:to>
                                        <p:strVal val="visible"/>
                                      </p:to>
                                    </p:set>
                                  </p:childTnLst>
                                </p:cTn>
                              </p:par>
                              <p:par>
                                <p:cTn id="73" presetID="1" presetClass="entr" presetSubtype="0" fill="hold" nodeType="withEffect">
                                  <p:stCondLst>
                                    <p:cond delay="1500"/>
                                  </p:stCondLst>
                                  <p:childTnLst>
                                    <p:set>
                                      <p:cBhvr>
                                        <p:cTn id="74" dur="1" fill="hold">
                                          <p:stCondLst>
                                            <p:cond delay="0"/>
                                          </p:stCondLst>
                                        </p:cTn>
                                        <p:tgtEl>
                                          <p:spTgt spid="238"/>
                                        </p:tgtEl>
                                        <p:attrNameLst>
                                          <p:attrName>style.visibility</p:attrName>
                                        </p:attrNameLst>
                                      </p:cBhvr>
                                      <p:to>
                                        <p:strVal val="visible"/>
                                      </p:to>
                                    </p:set>
                                  </p:childTnLst>
                                </p:cTn>
                              </p:par>
                            </p:childTnLst>
                          </p:cTn>
                        </p:par>
                        <p:par>
                          <p:cTn id="75" fill="hold">
                            <p:stCondLst>
                              <p:cond delay="12000"/>
                            </p:stCondLst>
                            <p:childTnLst>
                              <p:par>
                                <p:cTn id="76" presetID="1" presetClass="entr" presetSubtype="0" fill="hold" nodeType="afterEffect">
                                  <p:stCondLst>
                                    <p:cond delay="1500"/>
                                  </p:stCondLst>
                                  <p:childTnLst>
                                    <p:set>
                                      <p:cBhvr>
                                        <p:cTn id="77" dur="1" fill="hold">
                                          <p:stCondLst>
                                            <p:cond delay="0"/>
                                          </p:stCondLst>
                                        </p:cTn>
                                        <p:tgtEl>
                                          <p:spTgt spid="322"/>
                                        </p:tgtEl>
                                        <p:attrNameLst>
                                          <p:attrName>style.visibility</p:attrName>
                                        </p:attrNameLst>
                                      </p:cBhvr>
                                      <p:to>
                                        <p:strVal val="visible"/>
                                      </p:to>
                                    </p:set>
                                  </p:childTnLst>
                                </p:cTn>
                              </p:par>
                            </p:childTnLst>
                          </p:cTn>
                        </p:par>
                        <p:par>
                          <p:cTn id="78" fill="hold">
                            <p:stCondLst>
                              <p:cond delay="13500"/>
                            </p:stCondLst>
                            <p:childTnLst>
                              <p:par>
                                <p:cTn id="79" presetID="1" presetClass="exit" presetSubtype="0" fill="hold" nodeType="afterEffect">
                                  <p:stCondLst>
                                    <p:cond delay="3000"/>
                                  </p:stCondLst>
                                  <p:childTnLst>
                                    <p:set>
                                      <p:cBhvr>
                                        <p:cTn id="80" dur="1" fill="hold">
                                          <p:stCondLst>
                                            <p:cond delay="0"/>
                                          </p:stCondLst>
                                        </p:cTn>
                                        <p:tgtEl>
                                          <p:spTgt spid="322"/>
                                        </p:tgtEl>
                                        <p:attrNameLst>
                                          <p:attrName>style.visibility</p:attrName>
                                        </p:attrNameLst>
                                      </p:cBhvr>
                                      <p:to>
                                        <p:strVal val="hidden"/>
                                      </p:to>
                                    </p:set>
                                  </p:childTnLst>
                                </p:cTn>
                              </p:par>
                              <p:par>
                                <p:cTn id="81" presetID="1" presetClass="entr" presetSubtype="0" fill="hold" nodeType="withEffect">
                                  <p:stCondLst>
                                    <p:cond delay="3000"/>
                                  </p:stCondLst>
                                  <p:childTnLst>
                                    <p:set>
                                      <p:cBhvr>
                                        <p:cTn id="82" dur="1" fill="hold">
                                          <p:stCondLst>
                                            <p:cond delay="0"/>
                                          </p:stCondLst>
                                        </p:cTn>
                                        <p:tgtEl>
                                          <p:spTgt spid="324"/>
                                        </p:tgtEl>
                                        <p:attrNameLst>
                                          <p:attrName>style.visibility</p:attrName>
                                        </p:attrNameLst>
                                      </p:cBhvr>
                                      <p:to>
                                        <p:strVal val="visible"/>
                                      </p:to>
                                    </p:set>
                                  </p:childTnLst>
                                </p:cTn>
                              </p:par>
                              <p:par>
                                <p:cTn id="83" presetID="1" presetClass="entr" presetSubtype="0" fill="hold" nodeType="withEffect">
                                  <p:stCondLst>
                                    <p:cond delay="3000"/>
                                  </p:stCondLst>
                                  <p:childTnLst>
                                    <p:set>
                                      <p:cBhvr>
                                        <p:cTn id="84" dur="1" fill="hold">
                                          <p:stCondLst>
                                            <p:cond delay="0"/>
                                          </p:stCondLst>
                                        </p:cTn>
                                        <p:tgtEl>
                                          <p:spTgt spid="295"/>
                                        </p:tgtEl>
                                        <p:attrNameLst>
                                          <p:attrName>style.visibility</p:attrName>
                                        </p:attrNameLst>
                                      </p:cBhvr>
                                      <p:to>
                                        <p:strVal val="visible"/>
                                      </p:to>
                                    </p:set>
                                  </p:childTnLst>
                                </p:cTn>
                              </p:par>
                              <p:par>
                                <p:cTn id="85" presetID="1" presetClass="entr" presetSubtype="0" fill="hold" nodeType="withEffect">
                                  <p:stCondLst>
                                    <p:cond delay="3000"/>
                                  </p:stCondLst>
                                  <p:childTnLst>
                                    <p:set>
                                      <p:cBhvr>
                                        <p:cTn id="86" dur="1" fill="hold">
                                          <p:stCondLst>
                                            <p:cond delay="0"/>
                                          </p:stCondLst>
                                        </p:cTn>
                                        <p:tgtEl>
                                          <p:spTgt spid="242"/>
                                        </p:tgtEl>
                                        <p:attrNameLst>
                                          <p:attrName>style.visibility</p:attrName>
                                        </p:attrNameLst>
                                      </p:cBhvr>
                                      <p:to>
                                        <p:strVal val="visible"/>
                                      </p:to>
                                    </p:set>
                                  </p:childTnLst>
                                </p:cTn>
                              </p:par>
                              <p:par>
                                <p:cTn id="87" presetID="1" presetClass="entr" presetSubtype="0" fill="hold" nodeType="withEffect">
                                  <p:stCondLst>
                                    <p:cond delay="3000"/>
                                  </p:stCondLst>
                                  <p:childTnLst>
                                    <p:set>
                                      <p:cBhvr>
                                        <p:cTn id="88" dur="1" fill="hold">
                                          <p:stCondLst>
                                            <p:cond delay="0"/>
                                          </p:stCondLst>
                                        </p:cTn>
                                        <p:tgtEl>
                                          <p:spTgt spid="274"/>
                                        </p:tgtEl>
                                        <p:attrNameLst>
                                          <p:attrName>style.visibility</p:attrName>
                                        </p:attrNameLst>
                                      </p:cBhvr>
                                      <p:to>
                                        <p:strVal val="visible"/>
                                      </p:to>
                                    </p:set>
                                  </p:childTnLst>
                                </p:cTn>
                              </p:par>
                            </p:childTnLst>
                          </p:cTn>
                        </p:par>
                        <p:par>
                          <p:cTn id="89" fill="hold">
                            <p:stCondLst>
                              <p:cond delay="16500"/>
                            </p:stCondLst>
                            <p:childTnLst>
                              <p:par>
                                <p:cTn id="90" presetID="1" presetClass="entr" presetSubtype="0" fill="hold" nodeType="afterEffect">
                                  <p:stCondLst>
                                    <p:cond delay="1500"/>
                                  </p:stCondLst>
                                  <p:childTnLst>
                                    <p:set>
                                      <p:cBhvr>
                                        <p:cTn id="91" dur="1" fill="hold">
                                          <p:stCondLst>
                                            <p:cond delay="0"/>
                                          </p:stCondLst>
                                        </p:cTn>
                                        <p:tgtEl>
                                          <p:spTgt spid="325"/>
                                        </p:tgtEl>
                                        <p:attrNameLst>
                                          <p:attrName>style.visibility</p:attrName>
                                        </p:attrNameLst>
                                      </p:cBhvr>
                                      <p:to>
                                        <p:strVal val="visible"/>
                                      </p:to>
                                    </p:set>
                                  </p:childTnLst>
                                </p:cTn>
                              </p:par>
                            </p:childTnLst>
                          </p:cTn>
                        </p:par>
                        <p:par>
                          <p:cTn id="92" fill="hold">
                            <p:stCondLst>
                              <p:cond delay="18000"/>
                            </p:stCondLst>
                            <p:childTnLst>
                              <p:par>
                                <p:cTn id="93" presetID="1" presetClass="exit" presetSubtype="0" fill="hold" nodeType="afterEffect">
                                  <p:stCondLst>
                                    <p:cond delay="1500"/>
                                  </p:stCondLst>
                                  <p:childTnLst>
                                    <p:set>
                                      <p:cBhvr>
                                        <p:cTn id="94" dur="1" fill="hold">
                                          <p:stCondLst>
                                            <p:cond delay="0"/>
                                          </p:stCondLst>
                                        </p:cTn>
                                        <p:tgtEl>
                                          <p:spTgt spid="325"/>
                                        </p:tgtEl>
                                        <p:attrNameLst>
                                          <p:attrName>style.visibility</p:attrName>
                                        </p:attrNameLst>
                                      </p:cBhvr>
                                      <p:to>
                                        <p:strVal val="hidden"/>
                                      </p:to>
                                    </p:set>
                                  </p:childTnLst>
                                </p:cTn>
                              </p:par>
                              <p:par>
                                <p:cTn id="95" presetID="1" presetClass="entr" presetSubtype="0" fill="hold" nodeType="withEffect">
                                  <p:stCondLst>
                                    <p:cond delay="1500"/>
                                  </p:stCondLst>
                                  <p:childTnLst>
                                    <p:set>
                                      <p:cBhvr>
                                        <p:cTn id="96" dur="1" fill="hold">
                                          <p:stCondLst>
                                            <p:cond delay="0"/>
                                          </p:stCondLst>
                                        </p:cTn>
                                        <p:tgtEl>
                                          <p:spTgt spid="326"/>
                                        </p:tgtEl>
                                        <p:attrNameLst>
                                          <p:attrName>style.visibility</p:attrName>
                                        </p:attrNameLst>
                                      </p:cBhvr>
                                      <p:to>
                                        <p:strVal val="visible"/>
                                      </p:to>
                                    </p:set>
                                  </p:childTnLst>
                                </p:cTn>
                              </p:par>
                              <p:par>
                                <p:cTn id="97" presetID="1" presetClass="entr" presetSubtype="0" fill="hold" nodeType="withEffect">
                                  <p:stCondLst>
                                    <p:cond delay="1500"/>
                                  </p:stCondLst>
                                  <p:childTnLst>
                                    <p:set>
                                      <p:cBhvr>
                                        <p:cTn id="98" dur="1" fill="hold">
                                          <p:stCondLst>
                                            <p:cond delay="0"/>
                                          </p:stCondLst>
                                        </p:cTn>
                                        <p:tgtEl>
                                          <p:spTgt spid="245"/>
                                        </p:tgtEl>
                                        <p:attrNameLst>
                                          <p:attrName>style.visibility</p:attrName>
                                        </p:attrNameLst>
                                      </p:cBhvr>
                                      <p:to>
                                        <p:strVal val="visible"/>
                                      </p:to>
                                    </p:set>
                                  </p:childTnLst>
                                </p:cTn>
                              </p:par>
                              <p:par>
                                <p:cTn id="99" presetID="1" presetClass="entr" presetSubtype="0" fill="hold" nodeType="withEffect">
                                  <p:stCondLst>
                                    <p:cond delay="1500"/>
                                  </p:stCondLst>
                                  <p:childTnLst>
                                    <p:set>
                                      <p:cBhvr>
                                        <p:cTn id="100" dur="1" fill="hold">
                                          <p:stCondLst>
                                            <p:cond delay="0"/>
                                          </p:stCondLst>
                                        </p:cTn>
                                        <p:tgtEl>
                                          <p:spTgt spid="296"/>
                                        </p:tgtEl>
                                        <p:attrNameLst>
                                          <p:attrName>style.visibility</p:attrName>
                                        </p:attrNameLst>
                                      </p:cBhvr>
                                      <p:to>
                                        <p:strVal val="visible"/>
                                      </p:to>
                                    </p:set>
                                  </p:childTnLst>
                                </p:cTn>
                              </p:par>
                              <p:par>
                                <p:cTn id="101" presetID="1" presetClass="entr" presetSubtype="0" fill="hold" nodeType="withEffect">
                                  <p:stCondLst>
                                    <p:cond delay="1500"/>
                                  </p:stCondLst>
                                  <p:childTnLst>
                                    <p:set>
                                      <p:cBhvr>
                                        <p:cTn id="102" dur="1" fill="hold">
                                          <p:stCondLst>
                                            <p:cond delay="0"/>
                                          </p:stCondLst>
                                        </p:cTn>
                                        <p:tgtEl>
                                          <p:spTgt spid="277"/>
                                        </p:tgtEl>
                                        <p:attrNameLst>
                                          <p:attrName>style.visibility</p:attrName>
                                        </p:attrNameLst>
                                      </p:cBhvr>
                                      <p:to>
                                        <p:strVal val="visible"/>
                                      </p:to>
                                    </p:set>
                                  </p:childTnLst>
                                </p:cTn>
                              </p:par>
                            </p:childTnLst>
                          </p:cTn>
                        </p:par>
                        <p:par>
                          <p:cTn id="103" fill="hold">
                            <p:stCondLst>
                              <p:cond delay="19500"/>
                            </p:stCondLst>
                            <p:childTnLst>
                              <p:par>
                                <p:cTn id="104" presetID="1" presetClass="entr" presetSubtype="0" fill="hold" nodeType="afterEffect">
                                  <p:stCondLst>
                                    <p:cond delay="1500"/>
                                  </p:stCondLst>
                                  <p:childTnLst>
                                    <p:set>
                                      <p:cBhvr>
                                        <p:cTn id="105" dur="1" fill="hold">
                                          <p:stCondLst>
                                            <p:cond delay="0"/>
                                          </p:stCondLst>
                                        </p:cTn>
                                        <p:tgtEl>
                                          <p:spTgt spid="328"/>
                                        </p:tgtEl>
                                        <p:attrNameLst>
                                          <p:attrName>style.visibility</p:attrName>
                                        </p:attrNameLst>
                                      </p:cBhvr>
                                      <p:to>
                                        <p:strVal val="visible"/>
                                      </p:to>
                                    </p:set>
                                  </p:childTnLst>
                                </p:cTn>
                              </p:par>
                            </p:childTnLst>
                          </p:cTn>
                        </p:par>
                        <p:par>
                          <p:cTn id="106" fill="hold">
                            <p:stCondLst>
                              <p:cond delay="21000"/>
                            </p:stCondLst>
                            <p:childTnLst>
                              <p:par>
                                <p:cTn id="107" presetID="1" presetClass="exit" presetSubtype="0" fill="hold" nodeType="afterEffect">
                                  <p:stCondLst>
                                    <p:cond delay="1500"/>
                                  </p:stCondLst>
                                  <p:childTnLst>
                                    <p:set>
                                      <p:cBhvr>
                                        <p:cTn id="108" dur="1" fill="hold">
                                          <p:stCondLst>
                                            <p:cond delay="0"/>
                                          </p:stCondLst>
                                        </p:cTn>
                                        <p:tgtEl>
                                          <p:spTgt spid="328"/>
                                        </p:tgtEl>
                                        <p:attrNameLst>
                                          <p:attrName>style.visibility</p:attrName>
                                        </p:attrNameLst>
                                      </p:cBhvr>
                                      <p:to>
                                        <p:strVal val="hidden"/>
                                      </p:to>
                                    </p:set>
                                  </p:childTnLst>
                                </p:cTn>
                              </p:par>
                              <p:par>
                                <p:cTn id="109" presetID="1" presetClass="entr" presetSubtype="0" fill="hold" nodeType="withEffect">
                                  <p:stCondLst>
                                    <p:cond delay="150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1500"/>
                                  </p:stCondLst>
                                  <p:childTnLst>
                                    <p:set>
                                      <p:cBhvr>
                                        <p:cTn id="112" dur="1" fill="hold">
                                          <p:stCondLst>
                                            <p:cond delay="0"/>
                                          </p:stCondLst>
                                        </p:cTn>
                                        <p:tgtEl>
                                          <p:spTgt spid="249"/>
                                        </p:tgtEl>
                                        <p:attrNameLst>
                                          <p:attrName>style.visibility</p:attrName>
                                        </p:attrNameLst>
                                      </p:cBhvr>
                                      <p:to>
                                        <p:strVal val="visible"/>
                                      </p:to>
                                    </p:set>
                                  </p:childTnLst>
                                </p:cTn>
                              </p:par>
                              <p:par>
                                <p:cTn id="113" presetID="1" presetClass="entr" presetSubtype="0" fill="hold" nodeType="withEffect">
                                  <p:stCondLst>
                                    <p:cond delay="1500"/>
                                  </p:stCondLst>
                                  <p:childTnLst>
                                    <p:set>
                                      <p:cBhvr>
                                        <p:cTn id="114" dur="1" fill="hold">
                                          <p:stCondLst>
                                            <p:cond delay="0"/>
                                          </p:stCondLst>
                                        </p:cTn>
                                        <p:tgtEl>
                                          <p:spTgt spid="297"/>
                                        </p:tgtEl>
                                        <p:attrNameLst>
                                          <p:attrName>style.visibility</p:attrName>
                                        </p:attrNameLst>
                                      </p:cBhvr>
                                      <p:to>
                                        <p:strVal val="visible"/>
                                      </p:to>
                                    </p:set>
                                  </p:childTnLst>
                                </p:cTn>
                              </p:par>
                              <p:par>
                                <p:cTn id="115" presetID="1" presetClass="entr" presetSubtype="0" fill="hold" nodeType="withEffect">
                                  <p:stCondLst>
                                    <p:cond delay="1500"/>
                                  </p:stCondLst>
                                  <p:childTnLst>
                                    <p:set>
                                      <p:cBhvr>
                                        <p:cTn id="116" dur="1" fill="hold">
                                          <p:stCondLst>
                                            <p:cond delay="0"/>
                                          </p:stCondLst>
                                        </p:cTn>
                                        <p:tgtEl>
                                          <p:spTgt spid="280"/>
                                        </p:tgtEl>
                                        <p:attrNameLst>
                                          <p:attrName>style.visibility</p:attrName>
                                        </p:attrNameLst>
                                      </p:cBhvr>
                                      <p:to>
                                        <p:strVal val="visible"/>
                                      </p:to>
                                    </p:set>
                                  </p:childTnLst>
                                </p:cTn>
                              </p:par>
                            </p:childTnLst>
                          </p:cTn>
                        </p:par>
                        <p:par>
                          <p:cTn id="117" fill="hold">
                            <p:stCondLst>
                              <p:cond delay="22500"/>
                            </p:stCondLst>
                            <p:childTnLst>
                              <p:par>
                                <p:cTn id="118" presetID="1" presetClass="entr" presetSubtype="0" fill="hold" nodeType="afterEffect">
                                  <p:stCondLst>
                                    <p:cond delay="1500"/>
                                  </p:stCondLst>
                                  <p:childTnLst>
                                    <p:set>
                                      <p:cBhvr>
                                        <p:cTn id="119" dur="1" fill="hold">
                                          <p:stCondLst>
                                            <p:cond delay="0"/>
                                          </p:stCondLst>
                                        </p:cTn>
                                        <p:tgtEl>
                                          <p:spTgt spid="337"/>
                                        </p:tgtEl>
                                        <p:attrNameLst>
                                          <p:attrName>style.visibility</p:attrName>
                                        </p:attrNameLst>
                                      </p:cBhvr>
                                      <p:to>
                                        <p:strVal val="visible"/>
                                      </p:to>
                                    </p:set>
                                  </p:childTnLst>
                                </p:cTn>
                              </p:par>
                            </p:childTnLst>
                          </p:cTn>
                        </p:par>
                        <p:par>
                          <p:cTn id="120" fill="hold">
                            <p:stCondLst>
                              <p:cond delay="24000"/>
                            </p:stCondLst>
                            <p:childTnLst>
                              <p:par>
                                <p:cTn id="121" presetID="1" presetClass="exit" presetSubtype="0" fill="hold" nodeType="afterEffect">
                                  <p:stCondLst>
                                    <p:cond delay="1500"/>
                                  </p:stCondLst>
                                  <p:childTnLst>
                                    <p:set>
                                      <p:cBhvr>
                                        <p:cTn id="122" dur="1" fill="hold">
                                          <p:stCondLst>
                                            <p:cond delay="0"/>
                                          </p:stCondLst>
                                        </p:cTn>
                                        <p:tgtEl>
                                          <p:spTgt spid="337"/>
                                        </p:tgtEl>
                                        <p:attrNameLst>
                                          <p:attrName>style.visibility</p:attrName>
                                        </p:attrNameLst>
                                      </p:cBhvr>
                                      <p:to>
                                        <p:strVal val="hidden"/>
                                      </p:to>
                                    </p:set>
                                  </p:childTnLst>
                                </p:cTn>
                              </p:par>
                              <p:par>
                                <p:cTn id="123" presetID="1" presetClass="entr" presetSubtype="0" fill="hold" nodeType="withEffect">
                                  <p:stCondLst>
                                    <p:cond delay="1500"/>
                                  </p:stCondLst>
                                  <p:childTnLst>
                                    <p:set>
                                      <p:cBhvr>
                                        <p:cTn id="124" dur="1" fill="hold">
                                          <p:stCondLst>
                                            <p:cond delay="0"/>
                                          </p:stCondLst>
                                        </p:cTn>
                                        <p:tgtEl>
                                          <p:spTgt spid="340"/>
                                        </p:tgtEl>
                                        <p:attrNameLst>
                                          <p:attrName>style.visibility</p:attrName>
                                        </p:attrNameLst>
                                      </p:cBhvr>
                                      <p:to>
                                        <p:strVal val="visible"/>
                                      </p:to>
                                    </p:set>
                                  </p:childTnLst>
                                </p:cTn>
                              </p:par>
                              <p:par>
                                <p:cTn id="125" presetID="1" presetClass="entr" presetSubtype="0" fill="hold" nodeType="withEffect">
                                  <p:stCondLst>
                                    <p:cond delay="1500"/>
                                  </p:stCondLst>
                                  <p:childTnLst>
                                    <p:set>
                                      <p:cBhvr>
                                        <p:cTn id="126" dur="1" fill="hold">
                                          <p:stCondLst>
                                            <p:cond delay="0"/>
                                          </p:stCondLst>
                                        </p:cTn>
                                        <p:tgtEl>
                                          <p:spTgt spid="286"/>
                                        </p:tgtEl>
                                        <p:attrNameLst>
                                          <p:attrName>style.visibility</p:attrName>
                                        </p:attrNameLst>
                                      </p:cBhvr>
                                      <p:to>
                                        <p:strVal val="visible"/>
                                      </p:to>
                                    </p:set>
                                  </p:childTnLst>
                                </p:cTn>
                              </p:par>
                              <p:par>
                                <p:cTn id="127" presetID="1" presetClass="entr" presetSubtype="0" fill="hold" nodeType="withEffect">
                                  <p:stCondLst>
                                    <p:cond delay="1500"/>
                                  </p:stCondLst>
                                  <p:childTnLst>
                                    <p:set>
                                      <p:cBhvr>
                                        <p:cTn id="128" dur="1" fill="hold">
                                          <p:stCondLst>
                                            <p:cond delay="0"/>
                                          </p:stCondLst>
                                        </p:cTn>
                                        <p:tgtEl>
                                          <p:spTgt spid="298"/>
                                        </p:tgtEl>
                                        <p:attrNameLst>
                                          <p:attrName>style.visibility</p:attrName>
                                        </p:attrNameLst>
                                      </p:cBhvr>
                                      <p:to>
                                        <p:strVal val="visible"/>
                                      </p:to>
                                    </p:set>
                                  </p:childTnLst>
                                </p:cTn>
                              </p:par>
                              <p:par>
                                <p:cTn id="129" presetID="1" presetClass="entr" presetSubtype="0" fill="hold" nodeType="withEffect">
                                  <p:stCondLst>
                                    <p:cond delay="1500"/>
                                  </p:stCondLst>
                                  <p:childTnLst>
                                    <p:set>
                                      <p:cBhvr>
                                        <p:cTn id="130" dur="1" fill="hold">
                                          <p:stCondLst>
                                            <p:cond delay="0"/>
                                          </p:stCondLst>
                                        </p:cTn>
                                        <p:tgtEl>
                                          <p:spTgt spid="252"/>
                                        </p:tgtEl>
                                        <p:attrNameLst>
                                          <p:attrName>style.visibility</p:attrName>
                                        </p:attrNameLst>
                                      </p:cBhvr>
                                      <p:to>
                                        <p:strVal val="visible"/>
                                      </p:to>
                                    </p:set>
                                  </p:childTnLst>
                                </p:cTn>
                              </p:par>
                            </p:childTnLst>
                          </p:cTn>
                        </p:par>
                        <p:par>
                          <p:cTn id="131" fill="hold">
                            <p:stCondLst>
                              <p:cond delay="25500"/>
                            </p:stCondLst>
                            <p:childTnLst>
                              <p:par>
                                <p:cTn id="132" presetID="1" presetClass="entr" presetSubtype="0" fill="hold" nodeType="afterEffect">
                                  <p:stCondLst>
                                    <p:cond delay="1500"/>
                                  </p:stCondLst>
                                  <p:childTnLst>
                                    <p:set>
                                      <p:cBhvr>
                                        <p:cTn id="133" dur="1" fill="hold">
                                          <p:stCondLst>
                                            <p:cond delay="0"/>
                                          </p:stCondLst>
                                        </p:cTn>
                                        <p:tgtEl>
                                          <p:spTgt spid="343"/>
                                        </p:tgtEl>
                                        <p:attrNameLst>
                                          <p:attrName>style.visibility</p:attrName>
                                        </p:attrNameLst>
                                      </p:cBhvr>
                                      <p:to>
                                        <p:strVal val="visible"/>
                                      </p:to>
                                    </p:set>
                                  </p:childTnLst>
                                </p:cTn>
                              </p:par>
                            </p:childTnLst>
                          </p:cTn>
                        </p:par>
                        <p:par>
                          <p:cTn id="134" fill="hold">
                            <p:stCondLst>
                              <p:cond delay="27000"/>
                            </p:stCondLst>
                            <p:childTnLst>
                              <p:par>
                                <p:cTn id="135" presetID="1" presetClass="exit" presetSubtype="0" fill="hold" nodeType="afterEffect">
                                  <p:stCondLst>
                                    <p:cond delay="1500"/>
                                  </p:stCondLst>
                                  <p:childTnLst>
                                    <p:set>
                                      <p:cBhvr>
                                        <p:cTn id="136" dur="1" fill="hold">
                                          <p:stCondLst>
                                            <p:cond delay="0"/>
                                          </p:stCondLst>
                                        </p:cTn>
                                        <p:tgtEl>
                                          <p:spTgt spid="343"/>
                                        </p:tgtEl>
                                        <p:attrNameLst>
                                          <p:attrName>style.visibility</p:attrName>
                                        </p:attrNameLst>
                                      </p:cBhvr>
                                      <p:to>
                                        <p:strVal val="hidden"/>
                                      </p:to>
                                    </p:set>
                                  </p:childTnLst>
                                </p:cTn>
                              </p:par>
                              <p:par>
                                <p:cTn id="137" presetID="1" presetClass="entr" presetSubtype="0" fill="hold" nodeType="withEffect">
                                  <p:stCondLst>
                                    <p:cond delay="1500"/>
                                  </p:stCondLst>
                                  <p:childTnLst>
                                    <p:set>
                                      <p:cBhvr>
                                        <p:cTn id="138" dur="1" fill="hold">
                                          <p:stCondLst>
                                            <p:cond delay="0"/>
                                          </p:stCondLst>
                                        </p:cTn>
                                        <p:tgtEl>
                                          <p:spTgt spid="345"/>
                                        </p:tgtEl>
                                        <p:attrNameLst>
                                          <p:attrName>style.visibility</p:attrName>
                                        </p:attrNameLst>
                                      </p:cBhvr>
                                      <p:to>
                                        <p:strVal val="visible"/>
                                      </p:to>
                                    </p:set>
                                  </p:childTnLst>
                                </p:cTn>
                              </p:par>
                              <p:par>
                                <p:cTn id="139" presetID="1" presetClass="entr" presetSubtype="0" fill="hold" nodeType="withEffect">
                                  <p:stCondLst>
                                    <p:cond delay="1500"/>
                                  </p:stCondLst>
                                  <p:childTnLst>
                                    <p:set>
                                      <p:cBhvr>
                                        <p:cTn id="140" dur="1" fill="hold">
                                          <p:stCondLst>
                                            <p:cond delay="0"/>
                                          </p:stCondLst>
                                        </p:cTn>
                                        <p:tgtEl>
                                          <p:spTgt spid="32"/>
                                        </p:tgtEl>
                                        <p:attrNameLst>
                                          <p:attrName>style.visibility</p:attrName>
                                        </p:attrNameLst>
                                      </p:cBhvr>
                                      <p:to>
                                        <p:strVal val="visible"/>
                                      </p:to>
                                    </p:set>
                                  </p:childTnLst>
                                </p:cTn>
                              </p:par>
                              <p:par>
                                <p:cTn id="141" presetID="1" presetClass="entr" presetSubtype="0" fill="hold" nodeType="withEffect">
                                  <p:stCondLst>
                                    <p:cond delay="1500"/>
                                  </p:stCondLst>
                                  <p:childTnLst>
                                    <p:set>
                                      <p:cBhvr>
                                        <p:cTn id="142" dur="1" fill="hold">
                                          <p:stCondLst>
                                            <p:cond delay="0"/>
                                          </p:stCondLst>
                                        </p:cTn>
                                        <p:tgtEl>
                                          <p:spTgt spid="299"/>
                                        </p:tgtEl>
                                        <p:attrNameLst>
                                          <p:attrName>style.visibility</p:attrName>
                                        </p:attrNameLst>
                                      </p:cBhvr>
                                      <p:to>
                                        <p:strVal val="visible"/>
                                      </p:to>
                                    </p:set>
                                  </p:childTnLst>
                                </p:cTn>
                              </p:par>
                              <p:par>
                                <p:cTn id="143" presetID="1" presetClass="entr" presetSubtype="0" fill="hold" nodeType="withEffect">
                                  <p:stCondLst>
                                    <p:cond delay="1500"/>
                                  </p:stCondLst>
                                  <p:childTnLst>
                                    <p:set>
                                      <p:cBhvr>
                                        <p:cTn id="144" dur="1" fill="hold">
                                          <p:stCondLst>
                                            <p:cond delay="0"/>
                                          </p:stCondLst>
                                        </p:cTn>
                                        <p:tgtEl>
                                          <p:spTgt spid="253"/>
                                        </p:tgtEl>
                                        <p:attrNameLst>
                                          <p:attrName>style.visibility</p:attrName>
                                        </p:attrNameLst>
                                      </p:cBhvr>
                                      <p:to>
                                        <p:strVal val="visible"/>
                                      </p:to>
                                    </p:set>
                                  </p:childTnLst>
                                </p:cTn>
                              </p:par>
                            </p:childTnLst>
                          </p:cTn>
                        </p:par>
                        <p:par>
                          <p:cTn id="145" fill="hold">
                            <p:stCondLst>
                              <p:cond delay="28500"/>
                            </p:stCondLst>
                            <p:childTnLst>
                              <p:par>
                                <p:cTn id="146" presetID="22" presetClass="entr" presetSubtype="1" fill="hold" grpId="0" nodeType="afterEffect">
                                  <p:stCondLst>
                                    <p:cond delay="0"/>
                                  </p:stCondLst>
                                  <p:childTnLst>
                                    <p:set>
                                      <p:cBhvr>
                                        <p:cTn id="147" dur="1" fill="hold">
                                          <p:stCondLst>
                                            <p:cond delay="0"/>
                                          </p:stCondLst>
                                        </p:cTn>
                                        <p:tgtEl>
                                          <p:spTgt spid="4"/>
                                        </p:tgtEl>
                                        <p:attrNameLst>
                                          <p:attrName>style.visibility</p:attrName>
                                        </p:attrNameLst>
                                      </p:cBhvr>
                                      <p:to>
                                        <p:strVal val="visible"/>
                                      </p:to>
                                    </p:set>
                                    <p:animEffect transition="in" filter="wipe(up)">
                                      <p:cBhvr>
                                        <p:cTn id="14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3" name="Chart 182"/>
          <p:cNvGraphicFramePr>
            <a:graphicFrameLocks/>
          </p:cNvGraphicFramePr>
          <p:nvPr>
            <p:extLst>
              <p:ext uri="{D42A27DB-BD31-4B8C-83A1-F6EECF244321}">
                <p14:modId xmlns:p14="http://schemas.microsoft.com/office/powerpoint/2010/main" val="3044282260"/>
              </p:ext>
            </p:extLst>
          </p:nvPr>
        </p:nvGraphicFramePr>
        <p:xfrm>
          <a:off x="4645152" y="2103120"/>
          <a:ext cx="4498848" cy="3154680"/>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custDataLst>
              <p:tags r:id="rId2"/>
            </p:custDataLst>
          </p:nvPr>
        </p:nvSpPr>
        <p:spPr>
          <a:xfrm>
            <a:off x="457200" y="914400"/>
            <a:ext cx="5410200" cy="914400"/>
          </a:xfrm>
        </p:spPr>
        <p:txBody>
          <a:bodyPr/>
          <a:lstStyle/>
          <a:p>
            <a:r>
              <a:rPr lang="en-US" dirty="0" smtClean="0"/>
              <a:t>Analysis of Two Attackers</a:t>
            </a:r>
            <a:endParaRPr lang="en-US" dirty="0"/>
          </a:p>
        </p:txBody>
      </p:sp>
      <p:sp>
        <p:nvSpPr>
          <p:cNvPr id="3" name="Content Placeholder 2"/>
          <p:cNvSpPr>
            <a:spLocks noGrp="1"/>
          </p:cNvSpPr>
          <p:nvPr>
            <p:ph idx="1"/>
            <p:custDataLst>
              <p:tags r:id="rId3"/>
            </p:custDataLst>
          </p:nvPr>
        </p:nvSpPr>
        <p:spPr>
          <a:xfrm>
            <a:off x="457200" y="1447800"/>
            <a:ext cx="5638800" cy="609600"/>
          </a:xfrm>
        </p:spPr>
        <p:txBody>
          <a:bodyPr/>
          <a:lstStyle/>
          <a:p>
            <a:pPr>
              <a:lnSpc>
                <a:spcPct val="150000"/>
              </a:lnSpc>
            </a:pPr>
            <a:r>
              <a:rPr lang="en-US" dirty="0" smtClean="0"/>
              <a:t>Maximum flow of network = 180,235.3 tons</a:t>
            </a:r>
          </a:p>
        </p:txBody>
      </p:sp>
      <p:grpSp>
        <p:nvGrpSpPr>
          <p:cNvPr id="99" name="Group 98"/>
          <p:cNvGrpSpPr/>
          <p:nvPr/>
        </p:nvGrpSpPr>
        <p:grpSpPr>
          <a:xfrm>
            <a:off x="152400" y="2304473"/>
            <a:ext cx="4495800" cy="2724727"/>
            <a:chOff x="228600" y="2286000"/>
            <a:chExt cx="5029200" cy="3048000"/>
          </a:xfrm>
        </p:grpSpPr>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28600" y="2286000"/>
              <a:ext cx="5029200" cy="2994359"/>
            </a:xfrm>
            <a:prstGeom prst="rect">
              <a:avLst/>
            </a:prstGeom>
            <a:noFill/>
            <a:ln w="12700">
              <a:solidFill>
                <a:schemeClr val="tx1"/>
              </a:solidFill>
              <a:miter lim="800000"/>
              <a:headEnd/>
              <a:tailEnd/>
            </a:ln>
            <a:effectLst>
              <a:outerShdw blurRad="88900" dist="50800" dir="2700000" algn="ctr" rotWithShape="0">
                <a:schemeClr val="bg1">
                  <a:lumMod val="50000"/>
                </a:schemeClr>
              </a:outerShdw>
            </a:effectLst>
            <a:extLst>
              <a:ext uri="{909E8E84-426E-40DD-AFC4-6F175D3DCCD1}">
                <a14:hiddenFill xmlns:a14="http://schemas.microsoft.com/office/drawing/2010/main">
                  <a:solidFill>
                    <a:schemeClr val="accent1"/>
                  </a:solidFill>
                </a14:hiddenFill>
              </a:ext>
            </a:extLst>
          </p:spPr>
        </p:pic>
        <p:grpSp>
          <p:nvGrpSpPr>
            <p:cNvPr id="98" name="Group 97"/>
            <p:cNvGrpSpPr/>
            <p:nvPr/>
          </p:nvGrpSpPr>
          <p:grpSpPr>
            <a:xfrm>
              <a:off x="304800" y="2362200"/>
              <a:ext cx="4800600" cy="2971800"/>
              <a:chOff x="304800" y="2362200"/>
              <a:chExt cx="4800600" cy="2971800"/>
            </a:xfrm>
          </p:grpSpPr>
          <p:cxnSp>
            <p:nvCxnSpPr>
              <p:cNvPr id="29" name="Straight Connector 28"/>
              <p:cNvCxnSpPr>
                <a:stCxn id="10" idx="5"/>
                <a:endCxn id="5" idx="1"/>
              </p:cNvCxnSpPr>
              <p:nvPr/>
            </p:nvCxnSpPr>
            <p:spPr>
              <a:xfrm>
                <a:off x="3863882" y="4766376"/>
                <a:ext cx="730436" cy="4375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6"/>
                <a:endCxn id="12" idx="2"/>
              </p:cNvCxnSpPr>
              <p:nvPr/>
            </p:nvCxnSpPr>
            <p:spPr>
              <a:xfrm>
                <a:off x="3581400" y="3352800"/>
                <a:ext cx="51054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1" idx="6"/>
                <a:endCxn id="9" idx="2"/>
              </p:cNvCxnSpPr>
              <p:nvPr/>
            </p:nvCxnSpPr>
            <p:spPr>
              <a:xfrm flipV="1">
                <a:off x="3810000" y="3843528"/>
                <a:ext cx="434340" cy="17587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8" idx="5"/>
                <a:endCxn id="10" idx="1"/>
              </p:cNvCxnSpPr>
              <p:nvPr/>
            </p:nvCxnSpPr>
            <p:spPr>
              <a:xfrm>
                <a:off x="3147602" y="4107722"/>
                <a:ext cx="608516" cy="55089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8" idx="6"/>
                <a:endCxn id="11" idx="2"/>
              </p:cNvCxnSpPr>
              <p:nvPr/>
            </p:nvCxnSpPr>
            <p:spPr>
              <a:xfrm flipV="1">
                <a:off x="3169920" y="4019399"/>
                <a:ext cx="487680" cy="3444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0"/>
                <a:endCxn id="13" idx="4"/>
              </p:cNvCxnSpPr>
              <p:nvPr/>
            </p:nvCxnSpPr>
            <p:spPr>
              <a:xfrm flipH="1" flipV="1">
                <a:off x="3505200" y="3429000"/>
                <a:ext cx="228600" cy="51419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0" idx="0"/>
                <a:endCxn id="11" idx="4"/>
              </p:cNvCxnSpPr>
              <p:nvPr/>
            </p:nvCxnSpPr>
            <p:spPr>
              <a:xfrm flipH="1" flipV="1">
                <a:off x="3733800" y="4095599"/>
                <a:ext cx="76200" cy="54069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4" idx="6"/>
                <a:endCxn id="8" idx="2"/>
              </p:cNvCxnSpPr>
              <p:nvPr/>
            </p:nvCxnSpPr>
            <p:spPr>
              <a:xfrm>
                <a:off x="2588109" y="3913916"/>
                <a:ext cx="429411" cy="139924"/>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4" idx="7"/>
                <a:endCxn id="23" idx="2"/>
              </p:cNvCxnSpPr>
              <p:nvPr/>
            </p:nvCxnSpPr>
            <p:spPr>
              <a:xfrm flipV="1">
                <a:off x="2580773" y="3783179"/>
                <a:ext cx="154807" cy="728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8" idx="1"/>
                <a:endCxn id="23" idx="5"/>
              </p:cNvCxnSpPr>
              <p:nvPr/>
            </p:nvCxnSpPr>
            <p:spPr>
              <a:xfrm flipH="1" flipV="1">
                <a:off x="2865662" y="3837061"/>
                <a:ext cx="174176" cy="16289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endCxn id="14" idx="2"/>
              </p:cNvCxnSpPr>
              <p:nvPr/>
            </p:nvCxnSpPr>
            <p:spPr>
              <a:xfrm>
                <a:off x="1935480" y="3706979"/>
                <a:ext cx="505611" cy="166791"/>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1524000" y="3565178"/>
                <a:ext cx="259080" cy="9242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16" idx="7"/>
                <a:endCxn id="15" idx="2"/>
              </p:cNvCxnSpPr>
              <p:nvPr/>
            </p:nvCxnSpPr>
            <p:spPr>
              <a:xfrm flipV="1">
                <a:off x="1349282" y="3688080"/>
                <a:ext cx="433798" cy="384117"/>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18" idx="4"/>
                <a:endCxn id="16" idx="0"/>
              </p:cNvCxnSpPr>
              <p:nvPr/>
            </p:nvCxnSpPr>
            <p:spPr>
              <a:xfrm flipH="1">
                <a:off x="1295400" y="3616423"/>
                <a:ext cx="137096" cy="43345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a:stCxn id="17" idx="5"/>
                <a:endCxn id="16" idx="1"/>
              </p:cNvCxnSpPr>
              <p:nvPr/>
            </p:nvCxnSpPr>
            <p:spPr>
              <a:xfrm>
                <a:off x="434882" y="3482882"/>
                <a:ext cx="806636" cy="5893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a:stCxn id="17" idx="6"/>
                <a:endCxn id="18" idx="2"/>
              </p:cNvCxnSpPr>
              <p:nvPr/>
            </p:nvCxnSpPr>
            <p:spPr>
              <a:xfrm>
                <a:off x="457200" y="3429000"/>
                <a:ext cx="915953" cy="9747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a:stCxn id="18" idx="0"/>
                <a:endCxn id="21" idx="4"/>
              </p:cNvCxnSpPr>
              <p:nvPr/>
            </p:nvCxnSpPr>
            <p:spPr>
              <a:xfrm flipV="1">
                <a:off x="1463104" y="3274106"/>
                <a:ext cx="41562" cy="1930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17" idx="7"/>
                <a:endCxn id="21" idx="2"/>
              </p:cNvCxnSpPr>
              <p:nvPr/>
            </p:nvCxnSpPr>
            <p:spPr>
              <a:xfrm flipV="1">
                <a:off x="434882" y="3181066"/>
                <a:ext cx="1015412" cy="194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21" idx="7"/>
                <a:endCxn id="19" idx="2"/>
              </p:cNvCxnSpPr>
              <p:nvPr/>
            </p:nvCxnSpPr>
            <p:spPr>
              <a:xfrm flipV="1">
                <a:off x="1589790" y="3018934"/>
                <a:ext cx="486664" cy="14301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23" idx="1"/>
                <a:endCxn id="19" idx="5"/>
              </p:cNvCxnSpPr>
              <p:nvPr/>
            </p:nvCxnSpPr>
            <p:spPr>
              <a:xfrm flipH="1" flipV="1">
                <a:off x="2197607" y="3090674"/>
                <a:ext cx="560291" cy="63862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23" idx="7"/>
                <a:endCxn id="13" idx="3"/>
              </p:cNvCxnSpPr>
              <p:nvPr/>
            </p:nvCxnSpPr>
            <p:spPr>
              <a:xfrm flipV="1">
                <a:off x="2865662" y="3406682"/>
                <a:ext cx="585656" cy="32261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a:stCxn id="20" idx="5"/>
                <a:endCxn id="13" idx="1"/>
              </p:cNvCxnSpPr>
              <p:nvPr/>
            </p:nvCxnSpPr>
            <p:spPr>
              <a:xfrm>
                <a:off x="2797082" y="2617250"/>
                <a:ext cx="654236" cy="681668"/>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22" idx="6"/>
                <a:endCxn id="20" idx="1"/>
              </p:cNvCxnSpPr>
              <p:nvPr/>
            </p:nvCxnSpPr>
            <p:spPr>
              <a:xfrm>
                <a:off x="1901421" y="2461480"/>
                <a:ext cx="787897" cy="48006"/>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stCxn id="22" idx="5"/>
                <a:endCxn id="19" idx="1"/>
              </p:cNvCxnSpPr>
              <p:nvPr/>
            </p:nvCxnSpPr>
            <p:spPr>
              <a:xfrm>
                <a:off x="1863831" y="2506071"/>
                <a:ext cx="242338" cy="462679"/>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9" idx="0"/>
                <a:endCxn id="20" idx="2"/>
              </p:cNvCxnSpPr>
              <p:nvPr/>
            </p:nvCxnSpPr>
            <p:spPr>
              <a:xfrm flipV="1">
                <a:off x="2162666" y="2563368"/>
                <a:ext cx="504334" cy="39091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a:stCxn id="15" idx="7"/>
                <a:endCxn id="19" idx="4"/>
              </p:cNvCxnSpPr>
              <p:nvPr/>
            </p:nvCxnSpPr>
            <p:spPr>
              <a:xfrm flipV="1">
                <a:off x="1913162" y="3105146"/>
                <a:ext cx="227948" cy="52905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572000" y="5181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4267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17520" y="397764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44340" y="376732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33800" y="4636294"/>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657600" y="394319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09194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429000" y="32766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916409">
                <a:off x="2438400" y="3817643"/>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783080" y="361188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219200" y="40498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04800" y="33528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695149">
                <a:off x="1371600" y="3465576"/>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487880">
                <a:off x="2075688" y="2953512"/>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667000" y="2487168"/>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881882">
                <a:off x="1447800" y="3124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57845">
                <a:off x="1752600" y="2362200"/>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35580" y="3706979"/>
                <a:ext cx="152400" cy="1524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8" name="Group 247"/>
          <p:cNvGrpSpPr/>
          <p:nvPr/>
        </p:nvGrpSpPr>
        <p:grpSpPr>
          <a:xfrm>
            <a:off x="228600" y="5334000"/>
            <a:ext cx="4804585" cy="1200329"/>
            <a:chOff x="1143000" y="5334000"/>
            <a:chExt cx="4804585" cy="1200329"/>
          </a:xfrm>
        </p:grpSpPr>
        <p:sp>
          <p:nvSpPr>
            <p:cNvPr id="100" name="TextBox 99"/>
            <p:cNvSpPr txBox="1"/>
            <p:nvPr/>
          </p:nvSpPr>
          <p:spPr>
            <a:xfrm>
              <a:off x="2057400" y="5334000"/>
              <a:ext cx="3890185" cy="1200329"/>
            </a:xfrm>
            <a:prstGeom prst="rect">
              <a:avLst/>
            </a:prstGeom>
            <a:noFill/>
          </p:spPr>
          <p:txBody>
            <a:bodyPr wrap="square" rtlCol="0">
              <a:spAutoFit/>
            </a:bodyPr>
            <a:lstStyle/>
            <a:p>
              <a:r>
                <a:rPr lang="en-US" dirty="0" smtClean="0"/>
                <a:t>Attackable arcs</a:t>
              </a:r>
            </a:p>
            <a:p>
              <a:r>
                <a:rPr lang="en-US" dirty="0" smtClean="0"/>
                <a:t>Optimal arc for terrorist to attack</a:t>
              </a:r>
            </a:p>
            <a:p>
              <a:r>
                <a:rPr lang="en-US" dirty="0" smtClean="0"/>
                <a:t>Defended arcs</a:t>
              </a:r>
            </a:p>
          </p:txBody>
        </p:sp>
        <p:cxnSp>
          <p:nvCxnSpPr>
            <p:cNvPr id="102" name="Straight Connector 101"/>
            <p:cNvCxnSpPr/>
            <p:nvPr/>
          </p:nvCxnSpPr>
          <p:spPr>
            <a:xfrm>
              <a:off x="1143000" y="5532120"/>
              <a:ext cx="838200" cy="0"/>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150916" y="6062472"/>
              <a:ext cx="838560"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1150416" y="5795665"/>
              <a:ext cx="839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81" name="Straight Connector 280"/>
          <p:cNvCxnSpPr>
            <a:endCxn id="22" idx="2"/>
          </p:cNvCxnSpPr>
          <p:nvPr/>
        </p:nvCxnSpPr>
        <p:spPr>
          <a:xfrm>
            <a:off x="1393582" y="2304474"/>
            <a:ext cx="124381" cy="115603"/>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2" idx="1"/>
          </p:cNvCxnSpPr>
          <p:nvPr/>
        </p:nvCxnSpPr>
        <p:spPr>
          <a:xfrm flipV="1">
            <a:off x="1551565" y="2304474"/>
            <a:ext cx="31316" cy="7574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a:stCxn id="20" idx="1"/>
          </p:cNvCxnSpPr>
          <p:nvPr/>
        </p:nvCxnSpPr>
        <p:spPr>
          <a:xfrm flipH="1" flipV="1">
            <a:off x="2255100" y="2304474"/>
            <a:ext cx="97032" cy="199782"/>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stCxn id="21" idx="0"/>
            <a:endCxn id="22" idx="4"/>
          </p:cNvCxnSpPr>
          <p:nvPr/>
        </p:nvCxnSpPr>
        <p:spPr>
          <a:xfrm flipV="1">
            <a:off x="1327692" y="2505627"/>
            <a:ext cx="234557" cy="550375"/>
          </a:xfrm>
          <a:prstGeom prst="line">
            <a:avLst/>
          </a:prstGeom>
          <a:ln w="28575">
            <a:solidFill>
              <a:srgbClr val="F7A52D"/>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550408" y="270461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Diamond 253"/>
          <p:cNvSpPr/>
          <p:nvPr/>
        </p:nvSpPr>
        <p:spPr>
          <a:xfrm>
            <a:off x="5550408" y="4654296"/>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5547360" y="3553190"/>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100572" y="224942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Isosceles Triangle 222"/>
          <p:cNvSpPr/>
          <p:nvPr/>
        </p:nvSpPr>
        <p:spPr>
          <a:xfrm>
            <a:off x="7900416" y="2222795"/>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Diamond 299"/>
          <p:cNvSpPr/>
          <p:nvPr/>
        </p:nvSpPr>
        <p:spPr>
          <a:xfrm>
            <a:off x="5033185" y="224942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p:cNvGrpSpPr/>
          <p:nvPr/>
        </p:nvGrpSpPr>
        <p:grpSpPr>
          <a:xfrm>
            <a:off x="5626608" y="4626864"/>
            <a:ext cx="550164" cy="76200"/>
            <a:chOff x="5626608" y="4626864"/>
            <a:chExt cx="550164" cy="76200"/>
          </a:xfrm>
        </p:grpSpPr>
        <p:cxnSp>
          <p:nvCxnSpPr>
            <p:cNvPr id="256" name="Straight Connector 255"/>
            <p:cNvCxnSpPr>
              <a:stCxn id="254" idx="3"/>
              <a:endCxn id="184" idx="1"/>
            </p:cNvCxnSpPr>
            <p:nvPr/>
          </p:nvCxnSpPr>
          <p:spPr>
            <a:xfrm flipV="1">
              <a:off x="5626608" y="4664964"/>
              <a:ext cx="473964" cy="2743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84" name="Diamond 183"/>
            <p:cNvSpPr/>
            <p:nvPr/>
          </p:nvSpPr>
          <p:spPr>
            <a:xfrm>
              <a:off x="6100572" y="4626864"/>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265"/>
          <p:cNvGrpSpPr/>
          <p:nvPr/>
        </p:nvGrpSpPr>
        <p:grpSpPr>
          <a:xfrm>
            <a:off x="6176772" y="4626864"/>
            <a:ext cx="556260" cy="76200"/>
            <a:chOff x="6176772" y="4626864"/>
            <a:chExt cx="556260" cy="76200"/>
          </a:xfrm>
        </p:grpSpPr>
        <p:sp>
          <p:nvSpPr>
            <p:cNvPr id="186" name="Diamond 185"/>
            <p:cNvSpPr/>
            <p:nvPr/>
          </p:nvSpPr>
          <p:spPr>
            <a:xfrm>
              <a:off x="6656832" y="4626864"/>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7" name="Straight Connector 186"/>
            <p:cNvCxnSpPr>
              <a:stCxn id="184" idx="3"/>
              <a:endCxn id="186" idx="1"/>
            </p:cNvCxnSpPr>
            <p:nvPr/>
          </p:nvCxnSpPr>
          <p:spPr>
            <a:xfrm>
              <a:off x="6176772" y="4664964"/>
              <a:ext cx="480060"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6733032" y="4617720"/>
            <a:ext cx="539496" cy="76200"/>
            <a:chOff x="6733032" y="4617720"/>
            <a:chExt cx="539496" cy="76200"/>
          </a:xfrm>
        </p:grpSpPr>
        <p:sp>
          <p:nvSpPr>
            <p:cNvPr id="189" name="Diamond 188"/>
            <p:cNvSpPr/>
            <p:nvPr/>
          </p:nvSpPr>
          <p:spPr>
            <a:xfrm>
              <a:off x="7196328" y="4617720"/>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0" name="Straight Connector 189"/>
            <p:cNvCxnSpPr>
              <a:stCxn id="186" idx="3"/>
              <a:endCxn id="189" idx="1"/>
            </p:cNvCxnSpPr>
            <p:nvPr/>
          </p:nvCxnSpPr>
          <p:spPr>
            <a:xfrm flipV="1">
              <a:off x="6733032" y="4655820"/>
              <a:ext cx="463296" cy="914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69" name="Group 268"/>
          <p:cNvGrpSpPr/>
          <p:nvPr/>
        </p:nvGrpSpPr>
        <p:grpSpPr>
          <a:xfrm>
            <a:off x="7272528" y="4576191"/>
            <a:ext cx="557784" cy="79629"/>
            <a:chOff x="7272528" y="4576191"/>
            <a:chExt cx="557784" cy="79629"/>
          </a:xfrm>
        </p:grpSpPr>
        <p:sp>
          <p:nvSpPr>
            <p:cNvPr id="192" name="Diamond 191"/>
            <p:cNvSpPr/>
            <p:nvPr/>
          </p:nvSpPr>
          <p:spPr>
            <a:xfrm>
              <a:off x="7754112" y="4576191"/>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3" name="Straight Connector 192"/>
            <p:cNvCxnSpPr>
              <a:stCxn id="189" idx="3"/>
              <a:endCxn id="192" idx="1"/>
            </p:cNvCxnSpPr>
            <p:nvPr/>
          </p:nvCxnSpPr>
          <p:spPr>
            <a:xfrm flipV="1">
              <a:off x="7272528" y="4614291"/>
              <a:ext cx="481584" cy="4152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270" name="Group 269"/>
          <p:cNvGrpSpPr/>
          <p:nvPr/>
        </p:nvGrpSpPr>
        <p:grpSpPr>
          <a:xfrm>
            <a:off x="7830312" y="4538091"/>
            <a:ext cx="539496" cy="76200"/>
            <a:chOff x="7830312" y="4538091"/>
            <a:chExt cx="539496" cy="76200"/>
          </a:xfrm>
        </p:grpSpPr>
        <p:sp>
          <p:nvSpPr>
            <p:cNvPr id="195" name="Diamond 194"/>
            <p:cNvSpPr/>
            <p:nvPr/>
          </p:nvSpPr>
          <p:spPr>
            <a:xfrm>
              <a:off x="8293608" y="4538091"/>
              <a:ext cx="76200" cy="76200"/>
            </a:xfrm>
            <a:prstGeom prst="diamond">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p:cNvCxnSpPr>
              <a:stCxn id="192" idx="3"/>
              <a:endCxn id="195" idx="1"/>
            </p:cNvCxnSpPr>
            <p:nvPr/>
          </p:nvCxnSpPr>
          <p:spPr>
            <a:xfrm flipV="1">
              <a:off x="7830312" y="4576191"/>
              <a:ext cx="463296" cy="381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5609082" y="3556077"/>
            <a:ext cx="567690" cy="101057"/>
            <a:chOff x="5609082" y="3556077"/>
            <a:chExt cx="567690" cy="101057"/>
          </a:xfrm>
        </p:grpSpPr>
        <p:cxnSp>
          <p:nvCxnSpPr>
            <p:cNvPr id="35" name="Straight Connector 34"/>
            <p:cNvCxnSpPr>
              <a:stCxn id="33" idx="5"/>
              <a:endCxn id="199" idx="1"/>
            </p:cNvCxnSpPr>
            <p:nvPr/>
          </p:nvCxnSpPr>
          <p:spPr>
            <a:xfrm>
              <a:off x="5609082" y="3603719"/>
              <a:ext cx="505968" cy="288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99" name="Isosceles Triangle 198"/>
            <p:cNvSpPr/>
            <p:nvPr/>
          </p:nvSpPr>
          <p:spPr>
            <a:xfrm>
              <a:off x="6094476" y="3556077"/>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6156198" y="3556077"/>
            <a:ext cx="576834" cy="101057"/>
            <a:chOff x="6156198" y="3556077"/>
            <a:chExt cx="576834" cy="101057"/>
          </a:xfrm>
        </p:grpSpPr>
        <p:sp>
          <p:nvSpPr>
            <p:cNvPr id="201" name="Isosceles Triangle 200"/>
            <p:cNvSpPr/>
            <p:nvPr/>
          </p:nvSpPr>
          <p:spPr>
            <a:xfrm>
              <a:off x="6650736" y="3556077"/>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7" name="Straight Connector 206"/>
            <p:cNvCxnSpPr>
              <a:stCxn id="199" idx="5"/>
              <a:endCxn id="201" idx="1"/>
            </p:cNvCxnSpPr>
            <p:nvPr/>
          </p:nvCxnSpPr>
          <p:spPr>
            <a:xfrm>
              <a:off x="6156198" y="3606606"/>
              <a:ext cx="515112"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712458" y="3556077"/>
            <a:ext cx="560070" cy="101057"/>
            <a:chOff x="6712458" y="3556077"/>
            <a:chExt cx="560070" cy="101057"/>
          </a:xfrm>
        </p:grpSpPr>
        <p:sp>
          <p:nvSpPr>
            <p:cNvPr id="202" name="Isosceles Triangle 201"/>
            <p:cNvSpPr/>
            <p:nvPr/>
          </p:nvSpPr>
          <p:spPr>
            <a:xfrm>
              <a:off x="7190232" y="3556077"/>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8" name="Straight Connector 207"/>
            <p:cNvCxnSpPr>
              <a:stCxn id="201" idx="5"/>
              <a:endCxn id="202" idx="1"/>
            </p:cNvCxnSpPr>
            <p:nvPr/>
          </p:nvCxnSpPr>
          <p:spPr>
            <a:xfrm>
              <a:off x="6712458" y="3606606"/>
              <a:ext cx="498348"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7251954" y="3558189"/>
            <a:ext cx="584454" cy="101057"/>
            <a:chOff x="7251954" y="3558189"/>
            <a:chExt cx="584454" cy="101057"/>
          </a:xfrm>
        </p:grpSpPr>
        <p:sp>
          <p:nvSpPr>
            <p:cNvPr id="204" name="Isosceles Triangle 203"/>
            <p:cNvSpPr/>
            <p:nvPr/>
          </p:nvSpPr>
          <p:spPr>
            <a:xfrm>
              <a:off x="7754112" y="3558189"/>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2" name="Straight Connector 211"/>
            <p:cNvCxnSpPr>
              <a:stCxn id="202" idx="5"/>
              <a:endCxn id="204" idx="1"/>
            </p:cNvCxnSpPr>
            <p:nvPr/>
          </p:nvCxnSpPr>
          <p:spPr>
            <a:xfrm>
              <a:off x="7251954" y="3606606"/>
              <a:ext cx="522732" cy="2112"/>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3" name="Group 262"/>
          <p:cNvGrpSpPr/>
          <p:nvPr/>
        </p:nvGrpSpPr>
        <p:grpSpPr>
          <a:xfrm>
            <a:off x="7815834" y="3559309"/>
            <a:ext cx="560070" cy="101057"/>
            <a:chOff x="7815834" y="3559309"/>
            <a:chExt cx="560070" cy="101057"/>
          </a:xfrm>
        </p:grpSpPr>
        <p:sp>
          <p:nvSpPr>
            <p:cNvPr id="205" name="Isosceles Triangle 204"/>
            <p:cNvSpPr/>
            <p:nvPr/>
          </p:nvSpPr>
          <p:spPr>
            <a:xfrm>
              <a:off x="8293608" y="3559309"/>
              <a:ext cx="82296" cy="101057"/>
            </a:xfrm>
            <a:prstGeom prst="triangl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a:stCxn id="204" idx="5"/>
              <a:endCxn id="205" idx="1"/>
            </p:cNvCxnSpPr>
            <p:nvPr/>
          </p:nvCxnSpPr>
          <p:spPr>
            <a:xfrm>
              <a:off x="7815834" y="3608718"/>
              <a:ext cx="498348" cy="112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5626608" y="2727148"/>
            <a:ext cx="551942" cy="76200"/>
            <a:chOff x="5626608" y="2727148"/>
            <a:chExt cx="551942" cy="76200"/>
          </a:xfrm>
        </p:grpSpPr>
        <p:cxnSp>
          <p:nvCxnSpPr>
            <p:cNvPr id="31" name="Straight Connector 30"/>
            <p:cNvCxnSpPr>
              <a:stCxn id="26" idx="3"/>
              <a:endCxn id="219" idx="1"/>
            </p:cNvCxnSpPr>
            <p:nvPr/>
          </p:nvCxnSpPr>
          <p:spPr>
            <a:xfrm>
              <a:off x="5626608" y="2742714"/>
              <a:ext cx="475742" cy="22534"/>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6102350" y="2727148"/>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6178550" y="2727071"/>
            <a:ext cx="554482" cy="76200"/>
            <a:chOff x="6178550" y="2727071"/>
            <a:chExt cx="554482" cy="76200"/>
          </a:xfrm>
        </p:grpSpPr>
        <p:sp>
          <p:nvSpPr>
            <p:cNvPr id="221" name="Rectangle 220"/>
            <p:cNvSpPr/>
            <p:nvPr/>
          </p:nvSpPr>
          <p:spPr>
            <a:xfrm>
              <a:off x="6656832" y="2727071"/>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 name="Straight Connector 256"/>
            <p:cNvCxnSpPr>
              <a:stCxn id="219" idx="3"/>
              <a:endCxn id="221" idx="1"/>
            </p:cNvCxnSpPr>
            <p:nvPr/>
          </p:nvCxnSpPr>
          <p:spPr>
            <a:xfrm flipV="1">
              <a:off x="6178550" y="2765171"/>
              <a:ext cx="478282" cy="77"/>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733032" y="2742714"/>
            <a:ext cx="540258" cy="76200"/>
            <a:chOff x="6733032" y="2742714"/>
            <a:chExt cx="540258" cy="76200"/>
          </a:xfrm>
        </p:grpSpPr>
        <p:sp>
          <p:nvSpPr>
            <p:cNvPr id="250" name="Rectangle 249"/>
            <p:cNvSpPr/>
            <p:nvPr/>
          </p:nvSpPr>
          <p:spPr>
            <a:xfrm>
              <a:off x="7197090" y="274271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 name="Straight Connector 257"/>
            <p:cNvCxnSpPr>
              <a:stCxn id="221" idx="3"/>
              <a:endCxn id="250" idx="1"/>
            </p:cNvCxnSpPr>
            <p:nvPr/>
          </p:nvCxnSpPr>
          <p:spPr>
            <a:xfrm>
              <a:off x="6733032" y="2765171"/>
              <a:ext cx="464058" cy="15643"/>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50" name="Group 49"/>
          <p:cNvGrpSpPr/>
          <p:nvPr/>
        </p:nvGrpSpPr>
        <p:grpSpPr>
          <a:xfrm>
            <a:off x="7273290" y="2780814"/>
            <a:ext cx="557022" cy="76200"/>
            <a:chOff x="7273290" y="2780814"/>
            <a:chExt cx="557022" cy="76200"/>
          </a:xfrm>
        </p:grpSpPr>
        <p:sp>
          <p:nvSpPr>
            <p:cNvPr id="251" name="Rectangle 250"/>
            <p:cNvSpPr/>
            <p:nvPr/>
          </p:nvSpPr>
          <p:spPr>
            <a:xfrm>
              <a:off x="7754112" y="2780814"/>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0" name="Straight Connector 259"/>
            <p:cNvCxnSpPr>
              <a:stCxn id="250" idx="3"/>
              <a:endCxn id="251" idx="1"/>
            </p:cNvCxnSpPr>
            <p:nvPr/>
          </p:nvCxnSpPr>
          <p:spPr>
            <a:xfrm>
              <a:off x="7273290" y="2780814"/>
              <a:ext cx="480822" cy="38100"/>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7830312" y="2818914"/>
            <a:ext cx="542544" cy="86361"/>
            <a:chOff x="7830312" y="2818914"/>
            <a:chExt cx="542544" cy="86361"/>
          </a:xfrm>
        </p:grpSpPr>
        <p:sp>
          <p:nvSpPr>
            <p:cNvPr id="255" name="Rectangle 254"/>
            <p:cNvSpPr/>
            <p:nvPr/>
          </p:nvSpPr>
          <p:spPr>
            <a:xfrm>
              <a:off x="8296656" y="2829075"/>
              <a:ext cx="76200" cy="76200"/>
            </a:xfrm>
            <a:prstGeom prst="rect">
              <a:avLst/>
            </a:prstGeom>
            <a:solidFill>
              <a:srgbClr val="990000"/>
            </a:solid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1" name="Straight Connector 260"/>
            <p:cNvCxnSpPr>
              <a:stCxn id="251" idx="3"/>
              <a:endCxn id="255" idx="1"/>
            </p:cNvCxnSpPr>
            <p:nvPr/>
          </p:nvCxnSpPr>
          <p:spPr>
            <a:xfrm>
              <a:off x="7830312" y="2818914"/>
              <a:ext cx="466344" cy="48261"/>
            </a:xfrm>
            <a:prstGeom prst="line">
              <a:avLst/>
            </a:prstGeom>
            <a:ln w="38100">
              <a:solidFill>
                <a:srgbClr val="990000"/>
              </a:solidFill>
            </a:ln>
          </p:spPr>
          <p:style>
            <a:lnRef idx="1">
              <a:schemeClr val="accent1"/>
            </a:lnRef>
            <a:fillRef idx="0">
              <a:schemeClr val="accent1"/>
            </a:fillRef>
            <a:effectRef idx="0">
              <a:schemeClr val="accent1"/>
            </a:effectRef>
            <a:fontRef idx="minor">
              <a:schemeClr val="tx1"/>
            </a:fontRef>
          </p:style>
        </p:cxnSp>
      </p:grpSp>
      <p:cxnSp>
        <p:nvCxnSpPr>
          <p:cNvPr id="272" name="Straight Connector 271"/>
          <p:cNvCxnSpPr>
            <a:stCxn id="23" idx="1"/>
            <a:endCxn id="19" idx="5"/>
          </p:cNvCxnSpPr>
          <p:nvPr/>
        </p:nvCxnSpPr>
        <p:spPr>
          <a:xfrm flipH="1" flipV="1">
            <a:off x="1912572" y="3023802"/>
            <a:ext cx="500867" cy="57089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Straight Connector 275"/>
          <p:cNvCxnSpPr>
            <a:stCxn id="23" idx="1"/>
            <a:endCxn id="19" idx="5"/>
          </p:cNvCxnSpPr>
          <p:nvPr/>
        </p:nvCxnSpPr>
        <p:spPr>
          <a:xfrm flipH="1" flipV="1">
            <a:off x="1912572" y="3023802"/>
            <a:ext cx="500867" cy="57089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endCxn id="14" idx="2"/>
          </p:cNvCxnSpPr>
          <p:nvPr/>
        </p:nvCxnSpPr>
        <p:spPr>
          <a:xfrm>
            <a:off x="1678247" y="3574742"/>
            <a:ext cx="451986" cy="149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p:cNvCxnSpPr/>
          <p:nvPr/>
        </p:nvCxnSpPr>
        <p:spPr>
          <a:xfrm>
            <a:off x="1677418" y="3574741"/>
            <a:ext cx="451986" cy="14910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p:cNvCxnSpPr>
            <a:stCxn id="8" idx="1"/>
            <a:endCxn id="23" idx="5"/>
          </p:cNvCxnSpPr>
          <p:nvPr/>
        </p:nvCxnSpPr>
        <p:spPr>
          <a:xfrm flipH="1" flipV="1">
            <a:off x="2509773" y="3691027"/>
            <a:ext cx="155703" cy="1456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p:cNvCxnSpPr>
            <a:stCxn id="14" idx="6"/>
            <a:endCxn id="8" idx="2"/>
          </p:cNvCxnSpPr>
          <p:nvPr/>
        </p:nvCxnSpPr>
        <p:spPr>
          <a:xfrm>
            <a:off x="2261657" y="3759731"/>
            <a:ext cx="383868" cy="12508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p:cNvCxnSpPr>
            <a:stCxn id="8" idx="1"/>
            <a:endCxn id="23" idx="5"/>
          </p:cNvCxnSpPr>
          <p:nvPr/>
        </p:nvCxnSpPr>
        <p:spPr>
          <a:xfrm flipH="1" flipV="1">
            <a:off x="2509773" y="3691027"/>
            <a:ext cx="155703" cy="14562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a:stCxn id="14" idx="6"/>
          </p:cNvCxnSpPr>
          <p:nvPr/>
        </p:nvCxnSpPr>
        <p:spPr>
          <a:xfrm>
            <a:off x="2261657" y="3759731"/>
            <a:ext cx="383868" cy="1258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a:stCxn id="8" idx="5"/>
            <a:endCxn id="10" idx="1"/>
          </p:cNvCxnSpPr>
          <p:nvPr/>
        </p:nvCxnSpPr>
        <p:spPr>
          <a:xfrm>
            <a:off x="2761810" y="3932981"/>
            <a:ext cx="543977" cy="4924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p:cNvCxnSpPr>
            <a:stCxn id="8" idx="6"/>
            <a:endCxn id="11" idx="2"/>
          </p:cNvCxnSpPr>
          <p:nvPr/>
        </p:nvCxnSpPr>
        <p:spPr>
          <a:xfrm flipV="1">
            <a:off x="2781761" y="3854026"/>
            <a:ext cx="435957" cy="307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p:cNvCxnSpPr>
            <a:stCxn id="8" idx="6"/>
            <a:endCxn id="11" idx="2"/>
          </p:cNvCxnSpPr>
          <p:nvPr/>
        </p:nvCxnSpPr>
        <p:spPr>
          <a:xfrm flipV="1">
            <a:off x="2781761" y="3854026"/>
            <a:ext cx="435957" cy="3078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p:cNvCxnSpPr>
            <a:stCxn id="8" idx="5"/>
            <a:endCxn id="10" idx="1"/>
          </p:cNvCxnSpPr>
          <p:nvPr/>
        </p:nvCxnSpPr>
        <p:spPr>
          <a:xfrm>
            <a:off x="2761810" y="3932981"/>
            <a:ext cx="543977" cy="492463"/>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p:cNvCxnSpPr>
            <a:stCxn id="10" idx="5"/>
            <a:endCxn id="5" idx="1"/>
          </p:cNvCxnSpPr>
          <p:nvPr/>
        </p:nvCxnSpPr>
        <p:spPr>
          <a:xfrm>
            <a:off x="3402121" y="4521778"/>
            <a:ext cx="652966" cy="3911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p:cNvCxnSpPr>
            <a:stCxn id="11" idx="6"/>
            <a:endCxn id="9" idx="2"/>
          </p:cNvCxnSpPr>
          <p:nvPr/>
        </p:nvCxnSpPr>
        <p:spPr>
          <a:xfrm flipV="1">
            <a:off x="3353954" y="3696808"/>
            <a:ext cx="388274" cy="157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stCxn id="11" idx="6"/>
            <a:endCxn id="9" idx="2"/>
          </p:cNvCxnSpPr>
          <p:nvPr/>
        </p:nvCxnSpPr>
        <p:spPr>
          <a:xfrm flipV="1">
            <a:off x="3353954" y="3696808"/>
            <a:ext cx="388274" cy="15721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a:stCxn id="10" idx="5"/>
            <a:endCxn id="5" idx="1"/>
          </p:cNvCxnSpPr>
          <p:nvPr/>
        </p:nvCxnSpPr>
        <p:spPr>
          <a:xfrm>
            <a:off x="3402121" y="4521778"/>
            <a:ext cx="652966" cy="3911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22" idx="5"/>
            <a:endCxn id="19" idx="1"/>
          </p:cNvCxnSpPr>
          <p:nvPr/>
        </p:nvCxnSpPr>
        <p:spPr>
          <a:xfrm>
            <a:off x="1614197" y="2501202"/>
            <a:ext cx="216635" cy="4136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p:cNvCxnSpPr>
            <a:stCxn id="18" idx="6"/>
          </p:cNvCxnSpPr>
          <p:nvPr/>
        </p:nvCxnSpPr>
        <p:spPr>
          <a:xfrm>
            <a:off x="1309020" y="3440741"/>
            <a:ext cx="232991" cy="8985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p:cNvCxnSpPr>
            <a:stCxn id="18" idx="6"/>
          </p:cNvCxnSpPr>
          <p:nvPr/>
        </p:nvCxnSpPr>
        <p:spPr>
          <a:xfrm>
            <a:off x="1309020" y="3440741"/>
            <a:ext cx="232991" cy="8985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p:cNvCxnSpPr>
            <a:stCxn id="22" idx="5"/>
            <a:endCxn id="19" idx="1"/>
          </p:cNvCxnSpPr>
          <p:nvPr/>
        </p:nvCxnSpPr>
        <p:spPr>
          <a:xfrm>
            <a:off x="1614197" y="2501202"/>
            <a:ext cx="216635" cy="41360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918136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2"/>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nodeType="afterEffect">
                                  <p:stCondLst>
                                    <p:cond delay="1000"/>
                                  </p:stCondLst>
                                  <p:childTnLst>
                                    <p:set>
                                      <p:cBhvr>
                                        <p:cTn id="11" dur="1" fill="hold">
                                          <p:stCondLst>
                                            <p:cond delay="0"/>
                                          </p:stCondLst>
                                        </p:cTn>
                                        <p:tgtEl>
                                          <p:spTgt spid="272"/>
                                        </p:tgtEl>
                                        <p:attrNameLst>
                                          <p:attrName>style.visibility</p:attrName>
                                        </p:attrNameLst>
                                      </p:cBhvr>
                                      <p:to>
                                        <p:strVal val="hidden"/>
                                      </p:to>
                                    </p:set>
                                  </p:childTnLst>
                                </p:cTn>
                              </p:par>
                              <p:par>
                                <p:cTn id="12" presetID="1" presetClass="exit" presetSubtype="0" fill="hold" nodeType="withEffect">
                                  <p:stCondLst>
                                    <p:cond delay="1000"/>
                                  </p:stCondLst>
                                  <p:childTnLst>
                                    <p:set>
                                      <p:cBhvr>
                                        <p:cTn id="13" dur="1" fill="hold">
                                          <p:stCondLst>
                                            <p:cond delay="0"/>
                                          </p:stCondLst>
                                        </p:cTn>
                                        <p:tgtEl>
                                          <p:spTgt spid="282"/>
                                        </p:tgtEl>
                                        <p:attrNameLst>
                                          <p:attrName>style.visibility</p:attrName>
                                        </p:attrNameLst>
                                      </p:cBhvr>
                                      <p:to>
                                        <p:strVal val="hidden"/>
                                      </p:to>
                                    </p:set>
                                  </p:childTnLst>
                                </p:cTn>
                              </p:par>
                              <p:par>
                                <p:cTn id="14" presetID="1" presetClass="entr" presetSubtype="0" fill="hold" nodeType="withEffect">
                                  <p:stCondLst>
                                    <p:cond delay="1000"/>
                                  </p:stCondLst>
                                  <p:childTnLst>
                                    <p:set>
                                      <p:cBhvr>
                                        <p:cTn id="15" dur="1" fill="hold">
                                          <p:stCondLst>
                                            <p:cond delay="0"/>
                                          </p:stCondLst>
                                        </p:cTn>
                                        <p:tgtEl>
                                          <p:spTgt spid="276"/>
                                        </p:tgtEl>
                                        <p:attrNameLst>
                                          <p:attrName>style.visibility</p:attrName>
                                        </p:attrNameLst>
                                      </p:cBhvr>
                                      <p:to>
                                        <p:strVal val="visible"/>
                                      </p:to>
                                    </p:set>
                                  </p:childTnLst>
                                </p:cTn>
                              </p:par>
                              <p:par>
                                <p:cTn id="16" presetID="1" presetClass="entr" presetSubtype="0" fill="hold" nodeType="withEffect">
                                  <p:stCondLst>
                                    <p:cond delay="1000"/>
                                  </p:stCondLst>
                                  <p:childTnLst>
                                    <p:set>
                                      <p:cBhvr>
                                        <p:cTn id="17" dur="1" fill="hold">
                                          <p:stCondLst>
                                            <p:cond delay="0"/>
                                          </p:stCondLst>
                                        </p:cTn>
                                        <p:tgtEl>
                                          <p:spTgt spid="305"/>
                                        </p:tgtEl>
                                        <p:attrNameLst>
                                          <p:attrName>style.visibility</p:attrName>
                                        </p:attrNameLst>
                                      </p:cBhvr>
                                      <p:to>
                                        <p:strVal val="visible"/>
                                      </p:to>
                                    </p:set>
                                  </p:childTnLst>
                                </p:cTn>
                              </p:par>
                              <p:par>
                                <p:cTn id="18" presetID="1" presetClass="entr" presetSubtype="0" fill="hold" nodeType="withEffect">
                                  <p:stCondLst>
                                    <p:cond delay="1000"/>
                                  </p:stCondLst>
                                  <p:childTnLst>
                                    <p:set>
                                      <p:cBhvr>
                                        <p:cTn id="19" dur="1" fill="hold">
                                          <p:stCondLst>
                                            <p:cond delay="0"/>
                                          </p:stCondLst>
                                        </p:cTn>
                                        <p:tgtEl>
                                          <p:spTgt spid="46"/>
                                        </p:tgtEl>
                                        <p:attrNameLst>
                                          <p:attrName>style.visibility</p:attrName>
                                        </p:attrNameLst>
                                      </p:cBhvr>
                                      <p:to>
                                        <p:strVal val="visible"/>
                                      </p:to>
                                    </p:set>
                                  </p:childTnLst>
                                </p:cTn>
                              </p:par>
                              <p:par>
                                <p:cTn id="20" presetID="1" presetClass="entr" presetSubtype="0" fill="hold" nodeType="withEffect">
                                  <p:stCondLst>
                                    <p:cond delay="1000"/>
                                  </p:stCondLst>
                                  <p:childTnLst>
                                    <p:set>
                                      <p:cBhvr>
                                        <p:cTn id="21" dur="1" fill="hold">
                                          <p:stCondLst>
                                            <p:cond delay="0"/>
                                          </p:stCondLst>
                                        </p:cTn>
                                        <p:tgtEl>
                                          <p:spTgt spid="55"/>
                                        </p:tgtEl>
                                        <p:attrNameLst>
                                          <p:attrName>style.visibility</p:attrName>
                                        </p:attrNameLst>
                                      </p:cBhvr>
                                      <p:to>
                                        <p:strVal val="visible"/>
                                      </p:to>
                                    </p:set>
                                  </p:childTnLst>
                                </p:cTn>
                              </p:par>
                              <p:par>
                                <p:cTn id="22" presetID="1" presetClass="entr" presetSubtype="0" fill="hold" nodeType="withEffect">
                                  <p:stCondLst>
                                    <p:cond delay="1000"/>
                                  </p:stCondLst>
                                  <p:childTnLst>
                                    <p:set>
                                      <p:cBhvr>
                                        <p:cTn id="23" dur="1" fill="hold">
                                          <p:stCondLst>
                                            <p:cond delay="0"/>
                                          </p:stCondLst>
                                        </p:cTn>
                                        <p:tgtEl>
                                          <p:spTgt spid="264"/>
                                        </p:tgtEl>
                                        <p:attrNameLst>
                                          <p:attrName>style.visibility</p:attrName>
                                        </p:attrNameLst>
                                      </p:cBhvr>
                                      <p:to>
                                        <p:strVal val="visible"/>
                                      </p:to>
                                    </p:set>
                                  </p:childTnLst>
                                </p:cTn>
                              </p:par>
                            </p:childTnLst>
                          </p:cTn>
                        </p:par>
                        <p:par>
                          <p:cTn id="24" fill="hold">
                            <p:stCondLst>
                              <p:cond delay="1000"/>
                            </p:stCondLst>
                            <p:childTnLst>
                              <p:par>
                                <p:cTn id="25" presetID="1" presetClass="entr" presetSubtype="0" fill="hold" nodeType="afterEffect">
                                  <p:stCondLst>
                                    <p:cond delay="1000"/>
                                  </p:stCondLst>
                                  <p:childTnLst>
                                    <p:set>
                                      <p:cBhvr>
                                        <p:cTn id="26" dur="1" fill="hold">
                                          <p:stCondLst>
                                            <p:cond delay="0"/>
                                          </p:stCondLst>
                                        </p:cTn>
                                        <p:tgtEl>
                                          <p:spTgt spid="311"/>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312"/>
                                        </p:tgtEl>
                                        <p:attrNameLst>
                                          <p:attrName>style.visibility</p:attrName>
                                        </p:attrNameLst>
                                      </p:cBhvr>
                                      <p:to>
                                        <p:strVal val="visible"/>
                                      </p:to>
                                    </p:set>
                                  </p:childTnLst>
                                </p:cTn>
                              </p:par>
                            </p:childTnLst>
                          </p:cTn>
                        </p:par>
                        <p:par>
                          <p:cTn id="29" fill="hold">
                            <p:stCondLst>
                              <p:cond delay="2000"/>
                            </p:stCondLst>
                            <p:childTnLst>
                              <p:par>
                                <p:cTn id="30" presetID="1" presetClass="exit" presetSubtype="0" fill="hold" nodeType="afterEffect">
                                  <p:stCondLst>
                                    <p:cond delay="1000"/>
                                  </p:stCondLst>
                                  <p:childTnLst>
                                    <p:set>
                                      <p:cBhvr>
                                        <p:cTn id="31" dur="1" fill="hold">
                                          <p:stCondLst>
                                            <p:cond delay="0"/>
                                          </p:stCondLst>
                                        </p:cTn>
                                        <p:tgtEl>
                                          <p:spTgt spid="311"/>
                                        </p:tgtEl>
                                        <p:attrNameLst>
                                          <p:attrName>style.visibility</p:attrName>
                                        </p:attrNameLst>
                                      </p:cBhvr>
                                      <p:to>
                                        <p:strVal val="hidden"/>
                                      </p:to>
                                    </p:set>
                                  </p:childTnLst>
                                </p:cTn>
                              </p:par>
                              <p:par>
                                <p:cTn id="32" presetID="1" presetClass="exit" presetSubtype="0" fill="hold" nodeType="withEffect">
                                  <p:stCondLst>
                                    <p:cond delay="1000"/>
                                  </p:stCondLst>
                                  <p:childTnLst>
                                    <p:set>
                                      <p:cBhvr>
                                        <p:cTn id="33" dur="1" fill="hold">
                                          <p:stCondLst>
                                            <p:cond delay="0"/>
                                          </p:stCondLst>
                                        </p:cTn>
                                        <p:tgtEl>
                                          <p:spTgt spid="312"/>
                                        </p:tgtEl>
                                        <p:attrNameLst>
                                          <p:attrName>style.visibility</p:attrName>
                                        </p:attrNameLst>
                                      </p:cBhvr>
                                      <p:to>
                                        <p:strVal val="hidden"/>
                                      </p:to>
                                    </p:set>
                                  </p:childTnLst>
                                </p:cTn>
                              </p:par>
                              <p:par>
                                <p:cTn id="34" presetID="1" presetClass="entr" presetSubtype="0" fill="hold" nodeType="withEffect">
                                  <p:stCondLst>
                                    <p:cond delay="1000"/>
                                  </p:stCondLst>
                                  <p:childTnLst>
                                    <p:set>
                                      <p:cBhvr>
                                        <p:cTn id="35" dur="1" fill="hold">
                                          <p:stCondLst>
                                            <p:cond delay="0"/>
                                          </p:stCondLst>
                                        </p:cTn>
                                        <p:tgtEl>
                                          <p:spTgt spid="323"/>
                                        </p:tgtEl>
                                        <p:attrNameLst>
                                          <p:attrName>style.visibility</p:attrName>
                                        </p:attrNameLst>
                                      </p:cBhvr>
                                      <p:to>
                                        <p:strVal val="visible"/>
                                      </p:to>
                                    </p:set>
                                  </p:childTnLst>
                                </p:cTn>
                              </p:par>
                              <p:par>
                                <p:cTn id="36" presetID="1" presetClass="entr" presetSubtype="0" fill="hold" nodeType="withEffect">
                                  <p:stCondLst>
                                    <p:cond delay="1000"/>
                                  </p:stCondLst>
                                  <p:childTnLst>
                                    <p:set>
                                      <p:cBhvr>
                                        <p:cTn id="37" dur="1" fill="hold">
                                          <p:stCondLst>
                                            <p:cond delay="0"/>
                                          </p:stCondLst>
                                        </p:cTn>
                                        <p:tgtEl>
                                          <p:spTgt spid="327"/>
                                        </p:tgtEl>
                                        <p:attrNameLst>
                                          <p:attrName>style.visibility</p:attrName>
                                        </p:attrNameLst>
                                      </p:cBhvr>
                                      <p:to>
                                        <p:strVal val="visible"/>
                                      </p:to>
                                    </p:set>
                                  </p:childTnLst>
                                </p:cTn>
                              </p:par>
                              <p:par>
                                <p:cTn id="38" presetID="1" presetClass="entr" presetSubtype="0" fill="hold" nodeType="withEffect">
                                  <p:stCondLst>
                                    <p:cond delay="1000"/>
                                  </p:stCondLst>
                                  <p:childTnLst>
                                    <p:set>
                                      <p:cBhvr>
                                        <p:cTn id="39" dur="1" fill="hold">
                                          <p:stCondLst>
                                            <p:cond delay="0"/>
                                          </p:stCondLst>
                                        </p:cTn>
                                        <p:tgtEl>
                                          <p:spTgt spid="47"/>
                                        </p:tgtEl>
                                        <p:attrNameLst>
                                          <p:attrName>style.visibility</p:attrName>
                                        </p:attrNameLst>
                                      </p:cBhvr>
                                      <p:to>
                                        <p:strVal val="visible"/>
                                      </p:to>
                                    </p:set>
                                  </p:childTnLst>
                                </p:cTn>
                              </p:par>
                              <p:par>
                                <p:cTn id="40" presetID="1" presetClass="entr" presetSubtype="0" fill="hold" nodeType="withEffect">
                                  <p:stCondLst>
                                    <p:cond delay="1000"/>
                                  </p:stCondLst>
                                  <p:childTnLst>
                                    <p:set>
                                      <p:cBhvr>
                                        <p:cTn id="41" dur="1" fill="hold">
                                          <p:stCondLst>
                                            <p:cond delay="0"/>
                                          </p:stCondLst>
                                        </p:cTn>
                                        <p:tgtEl>
                                          <p:spTgt spid="56"/>
                                        </p:tgtEl>
                                        <p:attrNameLst>
                                          <p:attrName>style.visibility</p:attrName>
                                        </p:attrNameLst>
                                      </p:cBhvr>
                                      <p:to>
                                        <p:strVal val="visible"/>
                                      </p:to>
                                    </p:set>
                                  </p:childTnLst>
                                </p:cTn>
                              </p:par>
                              <p:par>
                                <p:cTn id="42" presetID="1" presetClass="entr" presetSubtype="0" fill="hold" nodeType="withEffect">
                                  <p:stCondLst>
                                    <p:cond delay="1000"/>
                                  </p:stCondLst>
                                  <p:childTnLst>
                                    <p:set>
                                      <p:cBhvr>
                                        <p:cTn id="43" dur="1" fill="hold">
                                          <p:stCondLst>
                                            <p:cond delay="0"/>
                                          </p:stCondLst>
                                        </p:cTn>
                                        <p:tgtEl>
                                          <p:spTgt spid="266"/>
                                        </p:tgtEl>
                                        <p:attrNameLst>
                                          <p:attrName>style.visibility</p:attrName>
                                        </p:attrNameLst>
                                      </p:cBhvr>
                                      <p:to>
                                        <p:strVal val="visible"/>
                                      </p:to>
                                    </p:set>
                                  </p:childTnLst>
                                </p:cTn>
                              </p:par>
                            </p:childTnLst>
                          </p:cTn>
                        </p:par>
                        <p:par>
                          <p:cTn id="44" fill="hold">
                            <p:stCondLst>
                              <p:cond delay="3000"/>
                            </p:stCondLst>
                            <p:childTnLst>
                              <p:par>
                                <p:cTn id="45" presetID="1" presetClass="entr" presetSubtype="0" fill="hold" nodeType="afterEffect">
                                  <p:stCondLst>
                                    <p:cond delay="1000"/>
                                  </p:stCondLst>
                                  <p:childTnLst>
                                    <p:set>
                                      <p:cBhvr>
                                        <p:cTn id="46" dur="1" fill="hold">
                                          <p:stCondLst>
                                            <p:cond delay="0"/>
                                          </p:stCondLst>
                                        </p:cTn>
                                        <p:tgtEl>
                                          <p:spTgt spid="329"/>
                                        </p:tgtEl>
                                        <p:attrNameLst>
                                          <p:attrName>style.visibility</p:attrName>
                                        </p:attrNameLst>
                                      </p:cBhvr>
                                      <p:to>
                                        <p:strVal val="visible"/>
                                      </p:to>
                                    </p:set>
                                  </p:childTnLst>
                                </p:cTn>
                              </p:par>
                              <p:par>
                                <p:cTn id="47" presetID="1" presetClass="entr" presetSubtype="0" fill="hold" nodeType="withEffect">
                                  <p:stCondLst>
                                    <p:cond delay="1000"/>
                                  </p:stCondLst>
                                  <p:childTnLst>
                                    <p:set>
                                      <p:cBhvr>
                                        <p:cTn id="48" dur="1" fill="hold">
                                          <p:stCondLst>
                                            <p:cond delay="0"/>
                                          </p:stCondLst>
                                        </p:cTn>
                                        <p:tgtEl>
                                          <p:spTgt spid="330"/>
                                        </p:tgtEl>
                                        <p:attrNameLst>
                                          <p:attrName>style.visibility</p:attrName>
                                        </p:attrNameLst>
                                      </p:cBhvr>
                                      <p:to>
                                        <p:strVal val="visible"/>
                                      </p:to>
                                    </p:set>
                                  </p:childTnLst>
                                </p:cTn>
                              </p:par>
                            </p:childTnLst>
                          </p:cTn>
                        </p:par>
                        <p:par>
                          <p:cTn id="49" fill="hold">
                            <p:stCondLst>
                              <p:cond delay="4000"/>
                            </p:stCondLst>
                            <p:childTnLst>
                              <p:par>
                                <p:cTn id="50" presetID="1" presetClass="exit" presetSubtype="0" fill="hold" nodeType="afterEffect">
                                  <p:stCondLst>
                                    <p:cond delay="1000"/>
                                  </p:stCondLst>
                                  <p:childTnLst>
                                    <p:set>
                                      <p:cBhvr>
                                        <p:cTn id="51" dur="1" fill="hold">
                                          <p:stCondLst>
                                            <p:cond delay="0"/>
                                          </p:stCondLst>
                                        </p:cTn>
                                        <p:tgtEl>
                                          <p:spTgt spid="329"/>
                                        </p:tgtEl>
                                        <p:attrNameLst>
                                          <p:attrName>style.visibility</p:attrName>
                                        </p:attrNameLst>
                                      </p:cBhvr>
                                      <p:to>
                                        <p:strVal val="hidden"/>
                                      </p:to>
                                    </p:set>
                                  </p:childTnLst>
                                </p:cTn>
                              </p:par>
                              <p:par>
                                <p:cTn id="52" presetID="1" presetClass="exit" presetSubtype="0" fill="hold" nodeType="withEffect">
                                  <p:stCondLst>
                                    <p:cond delay="1000"/>
                                  </p:stCondLst>
                                  <p:childTnLst>
                                    <p:set>
                                      <p:cBhvr>
                                        <p:cTn id="53" dur="1" fill="hold">
                                          <p:stCondLst>
                                            <p:cond delay="0"/>
                                          </p:stCondLst>
                                        </p:cTn>
                                        <p:tgtEl>
                                          <p:spTgt spid="330"/>
                                        </p:tgtEl>
                                        <p:attrNameLst>
                                          <p:attrName>style.visibility</p:attrName>
                                        </p:attrNameLst>
                                      </p:cBhvr>
                                      <p:to>
                                        <p:strVal val="hidden"/>
                                      </p:to>
                                    </p:set>
                                  </p:childTnLst>
                                </p:cTn>
                              </p:par>
                              <p:par>
                                <p:cTn id="54" presetID="1" presetClass="entr" presetSubtype="0" fill="hold" nodeType="withEffect">
                                  <p:stCondLst>
                                    <p:cond delay="1000"/>
                                  </p:stCondLst>
                                  <p:childTnLst>
                                    <p:set>
                                      <p:cBhvr>
                                        <p:cTn id="55" dur="1" fill="hold">
                                          <p:stCondLst>
                                            <p:cond delay="0"/>
                                          </p:stCondLst>
                                        </p:cTn>
                                        <p:tgtEl>
                                          <p:spTgt spid="332"/>
                                        </p:tgtEl>
                                        <p:attrNameLst>
                                          <p:attrName>style.visibility</p:attrName>
                                        </p:attrNameLst>
                                      </p:cBhvr>
                                      <p:to>
                                        <p:strVal val="visible"/>
                                      </p:to>
                                    </p:set>
                                  </p:childTnLst>
                                </p:cTn>
                              </p:par>
                              <p:par>
                                <p:cTn id="56" presetID="1" presetClass="entr" presetSubtype="0" fill="hold" nodeType="withEffect">
                                  <p:stCondLst>
                                    <p:cond delay="1000"/>
                                  </p:stCondLst>
                                  <p:childTnLst>
                                    <p:set>
                                      <p:cBhvr>
                                        <p:cTn id="57" dur="1" fill="hold">
                                          <p:stCondLst>
                                            <p:cond delay="0"/>
                                          </p:stCondLst>
                                        </p:cTn>
                                        <p:tgtEl>
                                          <p:spTgt spid="333"/>
                                        </p:tgtEl>
                                        <p:attrNameLst>
                                          <p:attrName>style.visibility</p:attrName>
                                        </p:attrNameLst>
                                      </p:cBhvr>
                                      <p:to>
                                        <p:strVal val="visible"/>
                                      </p:to>
                                    </p:set>
                                  </p:childTnLst>
                                </p:cTn>
                              </p:par>
                              <p:par>
                                <p:cTn id="58" presetID="1" presetClass="entr" presetSubtype="0" fill="hold" nodeType="withEffect">
                                  <p:stCondLst>
                                    <p:cond delay="1000"/>
                                  </p:stCondLst>
                                  <p:childTnLst>
                                    <p:set>
                                      <p:cBhvr>
                                        <p:cTn id="59" dur="1" fill="hold">
                                          <p:stCondLst>
                                            <p:cond delay="0"/>
                                          </p:stCondLst>
                                        </p:cTn>
                                        <p:tgtEl>
                                          <p:spTgt spid="58"/>
                                        </p:tgtEl>
                                        <p:attrNameLst>
                                          <p:attrName>style.visibility</p:attrName>
                                        </p:attrNameLst>
                                      </p:cBhvr>
                                      <p:to>
                                        <p:strVal val="visible"/>
                                      </p:to>
                                    </p:set>
                                  </p:childTnLst>
                                </p:cTn>
                              </p:par>
                              <p:par>
                                <p:cTn id="60" presetID="1" presetClass="entr" presetSubtype="0" fill="hold" nodeType="withEffect">
                                  <p:stCondLst>
                                    <p:cond delay="1000"/>
                                  </p:stCondLst>
                                  <p:childTnLst>
                                    <p:set>
                                      <p:cBhvr>
                                        <p:cTn id="61" dur="1" fill="hold">
                                          <p:stCondLst>
                                            <p:cond delay="0"/>
                                          </p:stCondLst>
                                        </p:cTn>
                                        <p:tgtEl>
                                          <p:spTgt spid="267"/>
                                        </p:tgtEl>
                                        <p:attrNameLst>
                                          <p:attrName>style.visibility</p:attrName>
                                        </p:attrNameLst>
                                      </p:cBhvr>
                                      <p:to>
                                        <p:strVal val="visible"/>
                                      </p:to>
                                    </p:set>
                                  </p:childTnLst>
                                </p:cTn>
                              </p:par>
                              <p:par>
                                <p:cTn id="62" presetID="1" presetClass="entr" presetSubtype="0" fill="hold" nodeType="withEffect">
                                  <p:stCondLst>
                                    <p:cond delay="1000"/>
                                  </p:stCondLst>
                                  <p:childTnLst>
                                    <p:set>
                                      <p:cBhvr>
                                        <p:cTn id="63" dur="1" fill="hold">
                                          <p:stCondLst>
                                            <p:cond delay="0"/>
                                          </p:stCondLst>
                                        </p:cTn>
                                        <p:tgtEl>
                                          <p:spTgt spid="49"/>
                                        </p:tgtEl>
                                        <p:attrNameLst>
                                          <p:attrName>style.visibility</p:attrName>
                                        </p:attrNameLst>
                                      </p:cBhvr>
                                      <p:to>
                                        <p:strVal val="visible"/>
                                      </p:to>
                                    </p:set>
                                  </p:childTnLst>
                                </p:cTn>
                              </p:par>
                            </p:childTnLst>
                          </p:cTn>
                        </p:par>
                        <p:par>
                          <p:cTn id="64" fill="hold">
                            <p:stCondLst>
                              <p:cond delay="5000"/>
                            </p:stCondLst>
                            <p:childTnLst>
                              <p:par>
                                <p:cTn id="65" presetID="1" presetClass="entr" presetSubtype="0" fill="hold" nodeType="afterEffect">
                                  <p:stCondLst>
                                    <p:cond delay="1000"/>
                                  </p:stCondLst>
                                  <p:childTnLst>
                                    <p:set>
                                      <p:cBhvr>
                                        <p:cTn id="66" dur="1" fill="hold">
                                          <p:stCondLst>
                                            <p:cond delay="0"/>
                                          </p:stCondLst>
                                        </p:cTn>
                                        <p:tgtEl>
                                          <p:spTgt spid="334"/>
                                        </p:tgtEl>
                                        <p:attrNameLst>
                                          <p:attrName>style.visibility</p:attrName>
                                        </p:attrNameLst>
                                      </p:cBhvr>
                                      <p:to>
                                        <p:strVal val="visible"/>
                                      </p:to>
                                    </p:set>
                                  </p:childTnLst>
                                </p:cTn>
                              </p:par>
                              <p:par>
                                <p:cTn id="67" presetID="1" presetClass="entr" presetSubtype="0" fill="hold" nodeType="withEffect">
                                  <p:stCondLst>
                                    <p:cond delay="1000"/>
                                  </p:stCondLst>
                                  <p:childTnLst>
                                    <p:set>
                                      <p:cBhvr>
                                        <p:cTn id="68" dur="1" fill="hold">
                                          <p:stCondLst>
                                            <p:cond delay="0"/>
                                          </p:stCondLst>
                                        </p:cTn>
                                        <p:tgtEl>
                                          <p:spTgt spid="335"/>
                                        </p:tgtEl>
                                        <p:attrNameLst>
                                          <p:attrName>style.visibility</p:attrName>
                                        </p:attrNameLst>
                                      </p:cBhvr>
                                      <p:to>
                                        <p:strVal val="visible"/>
                                      </p:to>
                                    </p:set>
                                  </p:childTnLst>
                                </p:cTn>
                              </p:par>
                            </p:childTnLst>
                          </p:cTn>
                        </p:par>
                        <p:par>
                          <p:cTn id="69" fill="hold">
                            <p:stCondLst>
                              <p:cond delay="6000"/>
                            </p:stCondLst>
                            <p:childTnLst>
                              <p:par>
                                <p:cTn id="70" presetID="1" presetClass="exit" presetSubtype="0" fill="hold" nodeType="afterEffect">
                                  <p:stCondLst>
                                    <p:cond delay="1000"/>
                                  </p:stCondLst>
                                  <p:childTnLst>
                                    <p:set>
                                      <p:cBhvr>
                                        <p:cTn id="71" dur="1" fill="hold">
                                          <p:stCondLst>
                                            <p:cond delay="0"/>
                                          </p:stCondLst>
                                        </p:cTn>
                                        <p:tgtEl>
                                          <p:spTgt spid="334"/>
                                        </p:tgtEl>
                                        <p:attrNameLst>
                                          <p:attrName>style.visibility</p:attrName>
                                        </p:attrNameLst>
                                      </p:cBhvr>
                                      <p:to>
                                        <p:strVal val="hidden"/>
                                      </p:to>
                                    </p:set>
                                  </p:childTnLst>
                                </p:cTn>
                              </p:par>
                              <p:par>
                                <p:cTn id="72" presetID="1" presetClass="exit" presetSubtype="0" fill="hold" nodeType="withEffect">
                                  <p:stCondLst>
                                    <p:cond delay="1000"/>
                                  </p:stCondLst>
                                  <p:childTnLst>
                                    <p:set>
                                      <p:cBhvr>
                                        <p:cTn id="73" dur="1" fill="hold">
                                          <p:stCondLst>
                                            <p:cond delay="0"/>
                                          </p:stCondLst>
                                        </p:cTn>
                                        <p:tgtEl>
                                          <p:spTgt spid="335"/>
                                        </p:tgtEl>
                                        <p:attrNameLst>
                                          <p:attrName>style.visibility</p:attrName>
                                        </p:attrNameLst>
                                      </p:cBhvr>
                                      <p:to>
                                        <p:strVal val="hidden"/>
                                      </p:to>
                                    </p:set>
                                  </p:childTnLst>
                                </p:cTn>
                              </p:par>
                              <p:par>
                                <p:cTn id="74" presetID="1" presetClass="entr" presetSubtype="0" fill="hold" nodeType="withEffect">
                                  <p:stCondLst>
                                    <p:cond delay="1000"/>
                                  </p:stCondLst>
                                  <p:childTnLst>
                                    <p:set>
                                      <p:cBhvr>
                                        <p:cTn id="75" dur="1" fill="hold">
                                          <p:stCondLst>
                                            <p:cond delay="0"/>
                                          </p:stCondLst>
                                        </p:cTn>
                                        <p:tgtEl>
                                          <p:spTgt spid="336"/>
                                        </p:tgtEl>
                                        <p:attrNameLst>
                                          <p:attrName>style.visibility</p:attrName>
                                        </p:attrNameLst>
                                      </p:cBhvr>
                                      <p:to>
                                        <p:strVal val="visible"/>
                                      </p:to>
                                    </p:set>
                                  </p:childTnLst>
                                </p:cTn>
                              </p:par>
                              <p:par>
                                <p:cTn id="76" presetID="1" presetClass="entr" presetSubtype="0" fill="hold" nodeType="withEffect">
                                  <p:stCondLst>
                                    <p:cond delay="1000"/>
                                  </p:stCondLst>
                                  <p:childTnLst>
                                    <p:set>
                                      <p:cBhvr>
                                        <p:cTn id="77" dur="1" fill="hold">
                                          <p:stCondLst>
                                            <p:cond delay="0"/>
                                          </p:stCondLst>
                                        </p:cTn>
                                        <p:tgtEl>
                                          <p:spTgt spid="338"/>
                                        </p:tgtEl>
                                        <p:attrNameLst>
                                          <p:attrName>style.visibility</p:attrName>
                                        </p:attrNameLst>
                                      </p:cBhvr>
                                      <p:to>
                                        <p:strVal val="visible"/>
                                      </p:to>
                                    </p:set>
                                  </p:childTnLst>
                                </p:cTn>
                              </p:par>
                              <p:par>
                                <p:cTn id="78" presetID="1" presetClass="entr" presetSubtype="0" fill="hold" nodeType="withEffect">
                                  <p:stCondLst>
                                    <p:cond delay="1000"/>
                                  </p:stCondLst>
                                  <p:childTnLst>
                                    <p:set>
                                      <p:cBhvr>
                                        <p:cTn id="79" dur="1" fill="hold">
                                          <p:stCondLst>
                                            <p:cond delay="0"/>
                                          </p:stCondLst>
                                        </p:cTn>
                                        <p:tgtEl>
                                          <p:spTgt spid="269"/>
                                        </p:tgtEl>
                                        <p:attrNameLst>
                                          <p:attrName>style.visibility</p:attrName>
                                        </p:attrNameLst>
                                      </p:cBhvr>
                                      <p:to>
                                        <p:strVal val="visible"/>
                                      </p:to>
                                    </p:set>
                                  </p:childTnLst>
                                </p:cTn>
                              </p:par>
                              <p:par>
                                <p:cTn id="80" presetID="1" presetClass="entr" presetSubtype="0" fill="hold" nodeType="withEffect">
                                  <p:stCondLst>
                                    <p:cond delay="1000"/>
                                  </p:stCondLst>
                                  <p:childTnLst>
                                    <p:set>
                                      <p:cBhvr>
                                        <p:cTn id="81" dur="1" fill="hold">
                                          <p:stCondLst>
                                            <p:cond delay="0"/>
                                          </p:stCondLst>
                                        </p:cTn>
                                        <p:tgtEl>
                                          <p:spTgt spid="59"/>
                                        </p:tgtEl>
                                        <p:attrNameLst>
                                          <p:attrName>style.visibility</p:attrName>
                                        </p:attrNameLst>
                                      </p:cBhvr>
                                      <p:to>
                                        <p:strVal val="visible"/>
                                      </p:to>
                                    </p:set>
                                  </p:childTnLst>
                                </p:cTn>
                              </p:par>
                              <p:par>
                                <p:cTn id="82" presetID="1" presetClass="entr" presetSubtype="0" fill="hold" nodeType="withEffect">
                                  <p:stCondLst>
                                    <p:cond delay="1000"/>
                                  </p:stCondLst>
                                  <p:childTnLst>
                                    <p:set>
                                      <p:cBhvr>
                                        <p:cTn id="83" dur="1" fill="hold">
                                          <p:stCondLst>
                                            <p:cond delay="0"/>
                                          </p:stCondLst>
                                        </p:cTn>
                                        <p:tgtEl>
                                          <p:spTgt spid="50"/>
                                        </p:tgtEl>
                                        <p:attrNameLst>
                                          <p:attrName>style.visibility</p:attrName>
                                        </p:attrNameLst>
                                      </p:cBhvr>
                                      <p:to>
                                        <p:strVal val="visible"/>
                                      </p:to>
                                    </p:set>
                                  </p:childTnLst>
                                </p:cTn>
                              </p:par>
                            </p:childTnLst>
                          </p:cTn>
                        </p:par>
                        <p:par>
                          <p:cTn id="84" fill="hold">
                            <p:stCondLst>
                              <p:cond delay="7000"/>
                            </p:stCondLst>
                            <p:childTnLst>
                              <p:par>
                                <p:cTn id="85" presetID="1" presetClass="entr" presetSubtype="0" fill="hold" nodeType="afterEffect">
                                  <p:stCondLst>
                                    <p:cond delay="1000"/>
                                  </p:stCondLst>
                                  <p:childTnLst>
                                    <p:set>
                                      <p:cBhvr>
                                        <p:cTn id="86" dur="1" fill="hold">
                                          <p:stCondLst>
                                            <p:cond delay="0"/>
                                          </p:stCondLst>
                                        </p:cTn>
                                        <p:tgtEl>
                                          <p:spTgt spid="341"/>
                                        </p:tgtEl>
                                        <p:attrNameLst>
                                          <p:attrName>style.visibility</p:attrName>
                                        </p:attrNameLst>
                                      </p:cBhvr>
                                      <p:to>
                                        <p:strVal val="visible"/>
                                      </p:to>
                                    </p:set>
                                  </p:childTnLst>
                                </p:cTn>
                              </p:par>
                              <p:par>
                                <p:cTn id="87" presetID="1" presetClass="entr" presetSubtype="0" fill="hold" nodeType="withEffect">
                                  <p:stCondLst>
                                    <p:cond delay="1000"/>
                                  </p:stCondLst>
                                  <p:childTnLst>
                                    <p:set>
                                      <p:cBhvr>
                                        <p:cTn id="88" dur="1" fill="hold">
                                          <p:stCondLst>
                                            <p:cond delay="0"/>
                                          </p:stCondLst>
                                        </p:cTn>
                                        <p:tgtEl>
                                          <p:spTgt spid="342"/>
                                        </p:tgtEl>
                                        <p:attrNameLst>
                                          <p:attrName>style.visibility</p:attrName>
                                        </p:attrNameLst>
                                      </p:cBhvr>
                                      <p:to>
                                        <p:strVal val="visible"/>
                                      </p:to>
                                    </p:set>
                                  </p:childTnLst>
                                </p:cTn>
                              </p:par>
                            </p:childTnLst>
                          </p:cTn>
                        </p:par>
                        <p:par>
                          <p:cTn id="89" fill="hold">
                            <p:stCondLst>
                              <p:cond delay="8000"/>
                            </p:stCondLst>
                            <p:childTnLst>
                              <p:par>
                                <p:cTn id="90" presetID="1" presetClass="exit" presetSubtype="0" fill="hold" nodeType="afterEffect">
                                  <p:stCondLst>
                                    <p:cond delay="1000"/>
                                  </p:stCondLst>
                                  <p:childTnLst>
                                    <p:set>
                                      <p:cBhvr>
                                        <p:cTn id="91" dur="1" fill="hold">
                                          <p:stCondLst>
                                            <p:cond delay="0"/>
                                          </p:stCondLst>
                                        </p:cTn>
                                        <p:tgtEl>
                                          <p:spTgt spid="341"/>
                                        </p:tgtEl>
                                        <p:attrNameLst>
                                          <p:attrName>style.visibility</p:attrName>
                                        </p:attrNameLst>
                                      </p:cBhvr>
                                      <p:to>
                                        <p:strVal val="hidden"/>
                                      </p:to>
                                    </p:set>
                                  </p:childTnLst>
                                </p:cTn>
                              </p:par>
                              <p:par>
                                <p:cTn id="92" presetID="1" presetClass="exit" presetSubtype="0" fill="hold" nodeType="withEffect">
                                  <p:stCondLst>
                                    <p:cond delay="1000"/>
                                  </p:stCondLst>
                                  <p:childTnLst>
                                    <p:set>
                                      <p:cBhvr>
                                        <p:cTn id="93" dur="1" fill="hold">
                                          <p:stCondLst>
                                            <p:cond delay="0"/>
                                          </p:stCondLst>
                                        </p:cTn>
                                        <p:tgtEl>
                                          <p:spTgt spid="342"/>
                                        </p:tgtEl>
                                        <p:attrNameLst>
                                          <p:attrName>style.visibility</p:attrName>
                                        </p:attrNameLst>
                                      </p:cBhvr>
                                      <p:to>
                                        <p:strVal val="hidden"/>
                                      </p:to>
                                    </p:set>
                                  </p:childTnLst>
                                </p:cTn>
                              </p:par>
                              <p:par>
                                <p:cTn id="94" presetID="1" presetClass="entr" presetSubtype="0" fill="hold" nodeType="withEffect">
                                  <p:stCondLst>
                                    <p:cond delay="1000"/>
                                  </p:stCondLst>
                                  <p:childTnLst>
                                    <p:set>
                                      <p:cBhvr>
                                        <p:cTn id="95" dur="1" fill="hold">
                                          <p:stCondLst>
                                            <p:cond delay="0"/>
                                          </p:stCondLst>
                                        </p:cTn>
                                        <p:tgtEl>
                                          <p:spTgt spid="349"/>
                                        </p:tgtEl>
                                        <p:attrNameLst>
                                          <p:attrName>style.visibility</p:attrName>
                                        </p:attrNameLst>
                                      </p:cBhvr>
                                      <p:to>
                                        <p:strVal val="visible"/>
                                      </p:to>
                                    </p:set>
                                  </p:childTnLst>
                                </p:cTn>
                              </p:par>
                              <p:par>
                                <p:cTn id="96" presetID="1" presetClass="entr" presetSubtype="0" fill="hold" nodeType="withEffect">
                                  <p:stCondLst>
                                    <p:cond delay="1000"/>
                                  </p:stCondLst>
                                  <p:childTnLst>
                                    <p:set>
                                      <p:cBhvr>
                                        <p:cTn id="97" dur="1" fill="hold">
                                          <p:stCondLst>
                                            <p:cond delay="0"/>
                                          </p:stCondLst>
                                        </p:cTn>
                                        <p:tgtEl>
                                          <p:spTgt spid="350"/>
                                        </p:tgtEl>
                                        <p:attrNameLst>
                                          <p:attrName>style.visibility</p:attrName>
                                        </p:attrNameLst>
                                      </p:cBhvr>
                                      <p:to>
                                        <p:strVal val="visible"/>
                                      </p:to>
                                    </p:set>
                                  </p:childTnLst>
                                </p:cTn>
                              </p:par>
                              <p:par>
                                <p:cTn id="98" presetID="1" presetClass="entr" presetSubtype="0" fill="hold" nodeType="withEffect">
                                  <p:stCondLst>
                                    <p:cond delay="100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ntr" presetSubtype="0" fill="hold" nodeType="withEffect">
                                  <p:stCondLst>
                                    <p:cond delay="1000"/>
                                  </p:stCondLst>
                                  <p:childTnLst>
                                    <p:set>
                                      <p:cBhvr>
                                        <p:cTn id="101" dur="1" fill="hold">
                                          <p:stCondLst>
                                            <p:cond delay="0"/>
                                          </p:stCondLst>
                                        </p:cTn>
                                        <p:tgtEl>
                                          <p:spTgt spid="263"/>
                                        </p:tgtEl>
                                        <p:attrNameLst>
                                          <p:attrName>style.visibility</p:attrName>
                                        </p:attrNameLst>
                                      </p:cBhvr>
                                      <p:to>
                                        <p:strVal val="visible"/>
                                      </p:to>
                                    </p:set>
                                  </p:childTnLst>
                                </p:cTn>
                              </p:par>
                              <p:par>
                                <p:cTn id="102" presetID="1" presetClass="entr" presetSubtype="0" fill="hold" nodeType="withEffect">
                                  <p:stCondLst>
                                    <p:cond delay="1000"/>
                                  </p:stCondLst>
                                  <p:childTnLst>
                                    <p:set>
                                      <p:cBhvr>
                                        <p:cTn id="103" dur="1" fill="hold">
                                          <p:stCondLst>
                                            <p:cond delay="0"/>
                                          </p:stCondLst>
                                        </p:cTn>
                                        <p:tgtEl>
                                          <p:spTgt spid="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6QLnjpDmemWvdkPv8CNhLB"/>
</p:tagLst>
</file>

<file path=ppt/tags/tag10.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ags/tag11.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2.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3.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4.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5.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6.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17.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18.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19.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xml><?xml version="1.0" encoding="utf-8"?>
<p:tagLst xmlns:a="http://schemas.openxmlformats.org/drawingml/2006/main" xmlns:r="http://schemas.openxmlformats.org/officeDocument/2006/relationships" xmlns:p="http://schemas.openxmlformats.org/presentationml/2006/main">
  <p:tag name="DVSHAPEID" val="K4nqtrpMJHznzW6iQWuGbY"/>
</p:tagLst>
</file>

<file path=ppt/tags/tag20.xml><?xml version="1.0" encoding="utf-8"?>
<p:tagLst xmlns:a="http://schemas.openxmlformats.org/drawingml/2006/main" xmlns:r="http://schemas.openxmlformats.org/officeDocument/2006/relationships" xmlns:p="http://schemas.openxmlformats.org/presentationml/2006/main">
  <p:tag name="DVSECTIONID" val="2oXR3Z3jBsekg7NRQLn8qd"/>
</p:tagLst>
</file>

<file path=ppt/tags/tag21.xml><?xml version="1.0" encoding="utf-8"?>
<p:tagLst xmlns:a="http://schemas.openxmlformats.org/drawingml/2006/main" xmlns:r="http://schemas.openxmlformats.org/officeDocument/2006/relationships" xmlns:p="http://schemas.openxmlformats.org/presentationml/2006/main">
  <p:tag name="DVSHAPEID" val="tMKFWXxGAyYfCtF4ddJkuV"/>
</p:tagLst>
</file>

<file path=ppt/tags/tag22.xml><?xml version="1.0" encoding="utf-8"?>
<p:tagLst xmlns:a="http://schemas.openxmlformats.org/drawingml/2006/main" xmlns:r="http://schemas.openxmlformats.org/officeDocument/2006/relationships" xmlns:p="http://schemas.openxmlformats.org/presentationml/2006/main">
  <p:tag name="DVSHAPEID" val="IaLJDTdCySrUB2DNXQJ7PB"/>
</p:tagLst>
</file>

<file path=ppt/tags/tag23.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24.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3.xml><?xml version="1.0" encoding="utf-8"?>
<p:tagLst xmlns:a="http://schemas.openxmlformats.org/drawingml/2006/main" xmlns:r="http://schemas.openxmlformats.org/officeDocument/2006/relationships" xmlns:p="http://schemas.openxmlformats.org/presentationml/2006/main">
  <p:tag name="DVSHAPEID" val="9TlgkWg9GbD75tZxSe07Sl"/>
</p:tagLst>
</file>

<file path=ppt/tags/tag4.xml><?xml version="1.0" encoding="utf-8"?>
<p:tagLst xmlns:a="http://schemas.openxmlformats.org/drawingml/2006/main" xmlns:r="http://schemas.openxmlformats.org/officeDocument/2006/relationships" xmlns:p="http://schemas.openxmlformats.org/presentationml/2006/main">
  <p:tag name="DVSECTIONID" val="wjzqUzkCEyRs7MDbtn22K6"/>
</p:tagLst>
</file>

<file path=ppt/tags/tag5.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6.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7.xml><?xml version="1.0" encoding="utf-8"?>
<p:tagLst xmlns:a="http://schemas.openxmlformats.org/drawingml/2006/main" xmlns:r="http://schemas.openxmlformats.org/officeDocument/2006/relationships" xmlns:p="http://schemas.openxmlformats.org/presentationml/2006/main">
  <p:tag name="DVSECTIONID" val="FWTzd7aXBssOmYs9yuGiml"/>
</p:tagLst>
</file>

<file path=ppt/tags/tag8.xml><?xml version="1.0" encoding="utf-8"?>
<p:tagLst xmlns:a="http://schemas.openxmlformats.org/drawingml/2006/main" xmlns:r="http://schemas.openxmlformats.org/officeDocument/2006/relationships" xmlns:p="http://schemas.openxmlformats.org/presentationml/2006/main">
  <p:tag name="DVSHAPEID" val="fEx7i1o5WFYMUt4c6svz0o"/>
</p:tagLst>
</file>

<file path=ppt/tags/tag9.xml><?xml version="1.0" encoding="utf-8"?>
<p:tagLst xmlns:a="http://schemas.openxmlformats.org/drawingml/2006/main" xmlns:r="http://schemas.openxmlformats.org/officeDocument/2006/relationships" xmlns:p="http://schemas.openxmlformats.org/presentationml/2006/main">
  <p:tag name="DVSECTIONID" val="GeXH6ortg5F8MBDBCXffNY"/>
</p:tagLst>
</file>

<file path=ppt/theme/theme1.xml><?xml version="1.0" encoding="utf-8"?>
<a:theme xmlns:a="http://schemas.openxmlformats.org/drawingml/2006/main" name="Project Status Re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ProjectStatusReport</Template>
  <TotalTime>0</TotalTime>
  <Words>2205</Words>
  <Application>Microsoft Office PowerPoint</Application>
  <PresentationFormat>On-screen Show (4:3)</PresentationFormat>
  <Paragraphs>164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Project Status Report</vt:lpstr>
      <vt:lpstr>Modeling Attacks to Chesapeake Bay Shipping</vt:lpstr>
      <vt:lpstr>Project Overview</vt:lpstr>
      <vt:lpstr>Background</vt:lpstr>
      <vt:lpstr>The Network</vt:lpstr>
      <vt:lpstr>The Model</vt:lpstr>
      <vt:lpstr>The Dual</vt:lpstr>
      <vt:lpstr>Process</vt:lpstr>
      <vt:lpstr>Analysis of One Attacker</vt:lpstr>
      <vt:lpstr>Analysis of Two Attackers</vt:lpstr>
      <vt:lpstr>Analysis of Three Attackers</vt:lpstr>
      <vt:lpstr>Analysis of Four Attackers</vt:lpstr>
      <vt:lpstr>Conclusions</vt:lpstr>
      <vt:lpstr>Questions??</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2011-10-31T18:38:04Z</dcterms:created>
  <dcterms:modified xsi:type="dcterms:W3CDTF">2011-11-03T14:34:08Z</dcterms:modified>
</cp:coreProperties>
</file>